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73" r:id="rId3"/>
    <p:sldId id="257" r:id="rId4"/>
    <p:sldId id="274" r:id="rId5"/>
    <p:sldId id="279" r:id="rId6"/>
    <p:sldId id="260" r:id="rId7"/>
    <p:sldId id="289" r:id="rId8"/>
    <p:sldId id="261" r:id="rId9"/>
    <p:sldId id="288" r:id="rId10"/>
    <p:sldId id="287" r:id="rId11"/>
    <p:sldId id="280" r:id="rId12"/>
    <p:sldId id="275" r:id="rId13"/>
    <p:sldId id="299" r:id="rId14"/>
    <p:sldId id="264" r:id="rId15"/>
    <p:sldId id="263" r:id="rId16"/>
    <p:sldId id="276" r:id="rId17"/>
    <p:sldId id="265" r:id="rId18"/>
    <p:sldId id="300" r:id="rId19"/>
    <p:sldId id="301" r:id="rId20"/>
    <p:sldId id="285" r:id="rId21"/>
    <p:sldId id="284" r:id="rId22"/>
    <p:sldId id="283" r:id="rId23"/>
    <p:sldId id="278" r:id="rId24"/>
    <p:sldId id="262" r:id="rId25"/>
    <p:sldId id="292" r:id="rId26"/>
    <p:sldId id="291" r:id="rId27"/>
    <p:sldId id="293" r:id="rId28"/>
    <p:sldId id="294" r:id="rId29"/>
    <p:sldId id="296" r:id="rId30"/>
    <p:sldId id="295" r:id="rId31"/>
    <p:sldId id="297" r:id="rId32"/>
    <p:sldId id="29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66"/>
    <p:restoredTop sz="94667"/>
  </p:normalViewPr>
  <p:slideViewPr>
    <p:cSldViewPr snapToGrid="0">
      <p:cViewPr>
        <p:scale>
          <a:sx n="97" d="100"/>
          <a:sy n="97" d="100"/>
        </p:scale>
        <p:origin x="560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49BFC-4DB6-F743-8E13-C4594F38F899}" type="datetimeFigureOut">
              <a:rPr lang="en-US" smtClean="0"/>
              <a:t>10/8/25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A3453-E79F-1840-88DB-37A5E4786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20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04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5A789-BA14-35AC-1084-AE0D51EA8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9BD6E7-3198-DFB4-93CB-2E329229E9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F975EE-27CD-9071-C91B-552FB10D5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6C9C1-F9A9-A0D6-2FA7-ABD84D0ADD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783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099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82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54768-D073-1428-FC89-A551C305C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B0BE8C-9086-F019-B991-126215DD68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AF3C7A-7E1C-1FE6-B1FD-B4947FC7EA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6718C4-F1B9-A1C0-BCC9-9254935102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53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0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B5E96-03CE-61DB-C118-E07A91A8A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9BA49D-8D54-2DC1-25DF-455A5262F9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3EB6B6-2568-FBB1-86EB-0D8478BAEC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C20F2-2B6D-BD61-B8EE-B1D7063264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28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2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44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2EF62-BE51-2336-8D25-E539AD860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213328-BA79-DE3B-81DD-F88AB2885A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DC23B4-7140-CCDD-3DD7-048CB3D95D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CDD3AF-7DC5-5FA8-5559-C37E74FE91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03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E3B30-8032-6ED3-D96D-87240234FA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9C804A-FE66-ACD8-0F7D-818D2908CD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1A04C6-5CD7-40A3-6175-E689C66810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09C51-83F6-78B3-EDDA-0DDC599852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A3453-E79F-1840-88DB-37A5E478669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86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C9FAF-6CE2-7FFF-AC95-A3721138A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CC815A-EC1A-45A0-C79E-B2C3BE3A8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8D5F0-BD44-C73A-49D4-96327575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EFAED-0FDC-3BA4-6D36-E5FE54C43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833AC-0E4B-6293-98B3-8B8563545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42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04EE5-63F7-DE81-4CB8-029973E48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28A6D0-F92B-65E1-7D50-5E3EABC9E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86028-6693-E141-D754-B8C0C24FD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71578-4634-5B75-D46F-36B808E16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DDD0E-B569-6D12-93E5-CC54CC7FB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406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E2BACF-5164-02FE-A6D2-24948294EA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18A620-9DE5-6A0A-C79A-AB57D561C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04125-EA86-8836-239A-C9BC908EA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CD3DB-0659-A2CE-DA27-1E2DA5A7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3282F-6BF8-6D32-EAE4-4888224B7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5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5C2A-904A-1BA7-CAEB-046511F21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9D46D-8C13-5853-0D65-2C98D7290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67060-1567-2860-DE63-4AF3AD1C8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3C983-F70C-FEE3-D24B-2967AC32F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1FA4D-73AA-4CBC-192D-9426C34F3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6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AE844-83D8-AAB6-E24E-AED7935F4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61A09-524C-DC19-0546-393752ACD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286A1-A1B1-CFB8-A08D-AAB05989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4054E-9EBD-848A-ED82-E91994C48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1CF41-15A6-311D-5F59-D971CBED8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65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69FD5-61D0-487B-FE9B-2C64E4EF1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85469-C5DF-31DE-9CD8-9C3FDCB2D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F451B-2B95-634E-9D79-236842DAF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F1192B-C05E-BA3B-1BF0-1457815CA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EA2C3-5DE0-7CAC-C8DB-C2EF6C7E9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AB1B8C-B60F-103F-887A-8D68409A1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247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4E766-3AC9-60AB-EE9B-191A275A5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8FE3A0-F072-5351-C765-C3172D2EF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BBF566-DCFC-DE5C-4C1C-FFCD11421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04327B-8F5E-D642-342C-0541238821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CEC97C-D071-50E2-8852-7114904DC8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25D197-F0D6-D99F-29F0-9AB0B8DBC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03CCE8-0109-8246-5990-77075BFA7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E9F2FD-C3F5-5FEE-A8A7-7A8B8509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8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67998-8284-716F-3A50-F432F3859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F1B2DA-1687-4034-C502-354CB3F60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D7B092-992A-A8F3-00BF-4EEB18DA8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360EE4-8F5D-3CF3-5E4A-770FF2EA6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18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71CBD9-6A89-D963-CB4B-CDCABE3E0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83437B-5FDB-1836-903E-6A71173CF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AA8F6-681E-AFCF-3F53-D3CB685D9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38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DF923-CB53-47FD-EA82-33357EB33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788DD-E524-19DB-1EB4-B94F2369A0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8BA16-0443-5A9D-A8B7-62F234119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F220C-BC60-1F81-D75E-B0B5025E6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EDBA0-8FB6-F5AD-2485-B7313FD74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4DF491-9DDE-4CAA-0F62-DAD890A78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641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44E35-F625-0F84-9D4A-F68B528D2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A04CB1-959B-DE1E-FDB3-E9D28C9198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12F22-046A-782D-6447-D3058F0FA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C7480-ED8C-739B-3FB0-9718930B0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11DFF-111E-963D-E2EF-D6E10B25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F8C45-8676-4B8D-E0AC-3DCB3AA07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848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9AAE37-C619-45AE-C00B-92B4553C0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25F19-47A9-A844-EBC5-FC75B0BC0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EC7E7-1A33-B4D6-39BF-7C1431F6DB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54A63-CAD5-F747-A2B7-BB79E93DD81E}" type="datetimeFigureOut">
              <a:rPr lang="en-US" smtClean="0"/>
              <a:t>10/8/25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1DABE-03EE-F5C2-BC1D-0F0124C5C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AAB05-E465-F1D0-791C-48581CD628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8A3FC3-8741-BB4F-B772-1E68512A4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99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EDDE9-1928-6D16-FFE2-4222DCB9C1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17144-2FA3-D96E-7CBB-C0393BD982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free, open-source electrical system design tool.</a:t>
            </a:r>
          </a:p>
        </p:txBody>
      </p:sp>
    </p:spTree>
    <p:extLst>
      <p:ext uri="{BB962C8B-B14F-4D97-AF65-F5344CB8AC3E}">
        <p14:creationId xmlns:p14="http://schemas.microsoft.com/office/powerpoint/2010/main" val="3040117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CEA1B-334A-9F92-DB08-3880D22E4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ED1E1-2595-7C45-875B-97582E5C8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0" y="70251"/>
            <a:ext cx="10515600" cy="1325563"/>
          </a:xfrm>
        </p:spPr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242B-7CB3-58FB-5FE9-4118FC0AD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595" y="1104997"/>
            <a:ext cx="7848600" cy="5311775"/>
          </a:xfrm>
        </p:spPr>
        <p:txBody>
          <a:bodyPr>
            <a:normAutofit/>
          </a:bodyPr>
          <a:lstStyle/>
          <a:p>
            <a:r>
              <a:rPr lang="en-US" dirty="0"/>
              <a:t>You specify your system using </a:t>
            </a:r>
            <a:r>
              <a:rPr lang="en-US" dirty="0" err="1"/>
              <a:t>Kicad</a:t>
            </a:r>
            <a:r>
              <a:rPr lang="en-US" dirty="0"/>
              <a:t> or Altium</a:t>
            </a:r>
          </a:p>
          <a:p>
            <a:pPr lvl="1"/>
            <a:r>
              <a:rPr lang="en-US" dirty="0"/>
              <a:t>Components represent devices</a:t>
            </a:r>
          </a:p>
          <a:p>
            <a:pPr lvl="1"/>
            <a:r>
              <a:rPr lang="en-US" dirty="0"/>
              <a:t>Nets represent harnesses</a:t>
            </a:r>
          </a:p>
          <a:p>
            <a:r>
              <a:rPr lang="en-US" dirty="0" err="1"/>
              <a:t>Harnice</a:t>
            </a:r>
            <a:r>
              <a:rPr lang="en-US" dirty="0"/>
              <a:t> runs a bunch of code on your netlist to determine harness requirements</a:t>
            </a:r>
          </a:p>
          <a:p>
            <a:pPr lvl="1"/>
            <a:r>
              <a:rPr lang="en-US" dirty="0"/>
              <a:t>Builds a channel map</a:t>
            </a:r>
          </a:p>
          <a:p>
            <a:pPr lvl="1"/>
            <a:r>
              <a:rPr lang="en-US" dirty="0"/>
              <a:t>Builds a System Instances List (list of every part and every connection for every harness)</a:t>
            </a:r>
          </a:p>
          <a:p>
            <a:r>
              <a:rPr lang="en-US" dirty="0" err="1"/>
              <a:t>Harnice</a:t>
            </a:r>
            <a:r>
              <a:rPr lang="en-US" dirty="0"/>
              <a:t> harness editor can look for a harness inside a system</a:t>
            </a:r>
          </a:p>
          <a:p>
            <a:pPr lvl="1"/>
            <a:r>
              <a:rPr lang="en-US" dirty="0"/>
              <a:t>Adds parts based on standard build rules</a:t>
            </a:r>
          </a:p>
          <a:p>
            <a:pPr lvl="1"/>
            <a:r>
              <a:rPr lang="en-US" dirty="0"/>
              <a:t>Exports build drawings and other artifacts instantaneously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CD4C9-7156-1652-A904-A8DC80946B84}"/>
              </a:ext>
            </a:extLst>
          </p:cNvPr>
          <p:cNvSpPr/>
          <p:nvPr/>
        </p:nvSpPr>
        <p:spPr>
          <a:xfrm>
            <a:off x="10315074" y="506096"/>
            <a:ext cx="1485900" cy="72974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Kicad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5E0008-047D-F3FA-E0B3-D5241392C49B}"/>
              </a:ext>
            </a:extLst>
          </p:cNvPr>
          <p:cNvSpPr/>
          <p:nvPr/>
        </p:nvSpPr>
        <p:spPr>
          <a:xfrm>
            <a:off x="10315074" y="1476357"/>
            <a:ext cx="1485900" cy="72974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Netlist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2DBFD9-4F69-E619-BA39-49DDCFC6709E}"/>
              </a:ext>
            </a:extLst>
          </p:cNvPr>
          <p:cNvSpPr/>
          <p:nvPr/>
        </p:nvSpPr>
        <p:spPr>
          <a:xfrm>
            <a:off x="8672764" y="1476356"/>
            <a:ext cx="1485900" cy="72974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definitions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981CE9-FB9F-60C0-806F-8563500573A9}"/>
              </a:ext>
            </a:extLst>
          </p:cNvPr>
          <p:cNvSpPr/>
          <p:nvPr/>
        </p:nvSpPr>
        <p:spPr>
          <a:xfrm>
            <a:off x="10317079" y="2434676"/>
            <a:ext cx="1485900" cy="729749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Channel map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F70C61-D996-82BB-63E6-61CE2029B4F3}"/>
              </a:ext>
            </a:extLst>
          </p:cNvPr>
          <p:cNvSpPr/>
          <p:nvPr/>
        </p:nvSpPr>
        <p:spPr>
          <a:xfrm>
            <a:off x="8674769" y="2434675"/>
            <a:ext cx="1485900" cy="729749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Channel definitions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094F6D-11BB-9C3D-33DB-BC5802EAC3CF}"/>
              </a:ext>
            </a:extLst>
          </p:cNvPr>
          <p:cNvSpPr/>
          <p:nvPr/>
        </p:nvSpPr>
        <p:spPr>
          <a:xfrm>
            <a:off x="10317079" y="3404937"/>
            <a:ext cx="1485900" cy="794084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85B20E-505B-7364-0ABA-0844DEDC8809}"/>
              </a:ext>
            </a:extLst>
          </p:cNvPr>
          <p:cNvSpPr/>
          <p:nvPr/>
        </p:nvSpPr>
        <p:spPr>
          <a:xfrm>
            <a:off x="8670758" y="3404937"/>
            <a:ext cx="1485900" cy="79408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Company build rules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E56B8B-30CE-DA16-34EC-FC0CCED6876C}"/>
              </a:ext>
            </a:extLst>
          </p:cNvPr>
          <p:cNvSpPr/>
          <p:nvPr/>
        </p:nvSpPr>
        <p:spPr>
          <a:xfrm>
            <a:off x="10317079" y="4439533"/>
            <a:ext cx="1485900" cy="79408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3DCB3E-8D34-2994-A07F-4DE9908F7ADB}"/>
              </a:ext>
            </a:extLst>
          </p:cNvPr>
          <p:cNvSpPr/>
          <p:nvPr/>
        </p:nvSpPr>
        <p:spPr>
          <a:xfrm>
            <a:off x="10317079" y="5474129"/>
            <a:ext cx="1485900" cy="79408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drawing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E18358-D0E2-95A9-13BA-8333EB847B72}"/>
              </a:ext>
            </a:extLst>
          </p:cNvPr>
          <p:cNvSpPr/>
          <p:nvPr/>
        </p:nvSpPr>
        <p:spPr>
          <a:xfrm>
            <a:off x="8670758" y="4427590"/>
            <a:ext cx="1485900" cy="79408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Artifact build rules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5B60898-922F-AD1E-0AE8-C1CF5A631923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1058024" y="1235845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F8DC1A-CA03-8054-854B-AF101B312448}"/>
              </a:ext>
            </a:extLst>
          </p:cNvPr>
          <p:cNvCxnSpPr>
            <a:cxnSpLocks/>
          </p:cNvCxnSpPr>
          <p:nvPr/>
        </p:nvCxnSpPr>
        <p:spPr>
          <a:xfrm>
            <a:off x="11052887" y="2194163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1E2C274-BA2B-B610-B33C-8919BA9558C6}"/>
              </a:ext>
            </a:extLst>
          </p:cNvPr>
          <p:cNvCxnSpPr>
            <a:cxnSpLocks/>
          </p:cNvCxnSpPr>
          <p:nvPr/>
        </p:nvCxnSpPr>
        <p:spPr>
          <a:xfrm>
            <a:off x="11047750" y="3164424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D2A439A-8B21-9875-491E-5BAEC2735D98}"/>
              </a:ext>
            </a:extLst>
          </p:cNvPr>
          <p:cNvCxnSpPr>
            <a:cxnSpLocks/>
          </p:cNvCxnSpPr>
          <p:nvPr/>
        </p:nvCxnSpPr>
        <p:spPr>
          <a:xfrm>
            <a:off x="11034521" y="4187078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29D502-E0E0-99DF-D9D7-CC9CFC3ABE77}"/>
              </a:ext>
            </a:extLst>
          </p:cNvPr>
          <p:cNvCxnSpPr>
            <a:cxnSpLocks/>
          </p:cNvCxnSpPr>
          <p:nvPr/>
        </p:nvCxnSpPr>
        <p:spPr>
          <a:xfrm>
            <a:off x="11029384" y="5221674"/>
            <a:ext cx="0" cy="2405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9BFC16F-AD1F-8F04-6ED8-59D9A55CCFFE}"/>
              </a:ext>
            </a:extLst>
          </p:cNvPr>
          <p:cNvCxnSpPr>
            <a:cxnSpLocks/>
          </p:cNvCxnSpPr>
          <p:nvPr/>
        </p:nvCxnSpPr>
        <p:spPr>
          <a:xfrm>
            <a:off x="10154090" y="2232302"/>
            <a:ext cx="160984" cy="2023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AFFD60F-8B47-9406-D344-AFB22D6D88C6}"/>
              </a:ext>
            </a:extLst>
          </p:cNvPr>
          <p:cNvCxnSpPr>
            <a:cxnSpLocks/>
          </p:cNvCxnSpPr>
          <p:nvPr/>
        </p:nvCxnSpPr>
        <p:spPr>
          <a:xfrm>
            <a:off x="10154090" y="3176367"/>
            <a:ext cx="160984" cy="2023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172E03C-EBEE-A556-1C3D-8263B1AB80DF}"/>
              </a:ext>
            </a:extLst>
          </p:cNvPr>
          <p:cNvCxnSpPr>
            <a:cxnSpLocks/>
          </p:cNvCxnSpPr>
          <p:nvPr/>
        </p:nvCxnSpPr>
        <p:spPr>
          <a:xfrm>
            <a:off x="10154090" y="4187078"/>
            <a:ext cx="160984" cy="2023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CEF72A5-C9D3-DFA9-4D0C-04EEAEACFA3A}"/>
              </a:ext>
            </a:extLst>
          </p:cNvPr>
          <p:cNvCxnSpPr>
            <a:cxnSpLocks/>
          </p:cNvCxnSpPr>
          <p:nvPr/>
        </p:nvCxnSpPr>
        <p:spPr>
          <a:xfrm>
            <a:off x="10154090" y="5258525"/>
            <a:ext cx="160984" cy="2023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3C9AA8AA-9930-0842-7EBC-4220BC4E383F}"/>
              </a:ext>
            </a:extLst>
          </p:cNvPr>
          <p:cNvSpPr/>
          <p:nvPr/>
        </p:nvSpPr>
        <p:spPr>
          <a:xfrm>
            <a:off x="8441824" y="5687319"/>
            <a:ext cx="1010385" cy="327025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done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DC7DD9-F22A-6DB3-3C0F-896FFBE028F0}"/>
              </a:ext>
            </a:extLst>
          </p:cNvPr>
          <p:cNvSpPr/>
          <p:nvPr/>
        </p:nvSpPr>
        <p:spPr>
          <a:xfrm>
            <a:off x="8441825" y="6014344"/>
            <a:ext cx="1010385" cy="327025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In prog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0F31AA-8DBE-6939-BDA8-8A976C96D145}"/>
              </a:ext>
            </a:extLst>
          </p:cNvPr>
          <p:cNvSpPr/>
          <p:nvPr/>
        </p:nvSpPr>
        <p:spPr>
          <a:xfrm>
            <a:off x="8441824" y="6341369"/>
            <a:ext cx="1010385" cy="327025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todo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4643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828F1-A2BD-C12F-6679-328D43793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826E6-1E5A-56CF-75FB-98520E07A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733925"/>
            <a:ext cx="10515600" cy="1325563"/>
          </a:xfrm>
        </p:spPr>
        <p:txBody>
          <a:bodyPr/>
          <a:lstStyle/>
          <a:p>
            <a:pPr algn="r"/>
            <a:r>
              <a:rPr lang="en-US" dirty="0"/>
              <a:t>a word on terminology…</a:t>
            </a:r>
          </a:p>
        </p:txBody>
      </p:sp>
    </p:spTree>
    <p:extLst>
      <p:ext uri="{BB962C8B-B14F-4D97-AF65-F5344CB8AC3E}">
        <p14:creationId xmlns:p14="http://schemas.microsoft.com/office/powerpoint/2010/main" val="1672808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6946536-6412-F35B-E3F4-86F62E7B53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100832"/>
              </p:ext>
            </p:extLst>
          </p:nvPr>
        </p:nvGraphicFramePr>
        <p:xfrm>
          <a:off x="194588" y="123822"/>
          <a:ext cx="11617614" cy="65361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8650">
                  <a:extLst>
                    <a:ext uri="{9D8B030D-6E8A-4147-A177-3AD203B41FA5}">
                      <a16:colId xmlns:a16="http://schemas.microsoft.com/office/drawing/2014/main" val="258061027"/>
                    </a:ext>
                  </a:extLst>
                </a:gridCol>
                <a:gridCol w="2419364">
                  <a:extLst>
                    <a:ext uri="{9D8B030D-6E8A-4147-A177-3AD203B41FA5}">
                      <a16:colId xmlns:a16="http://schemas.microsoft.com/office/drawing/2014/main" val="3327325979"/>
                    </a:ext>
                  </a:extLst>
                </a:gridCol>
                <a:gridCol w="2592150">
                  <a:extLst>
                    <a:ext uri="{9D8B030D-6E8A-4147-A177-3AD203B41FA5}">
                      <a16:colId xmlns:a16="http://schemas.microsoft.com/office/drawing/2014/main" val="3308946948"/>
                    </a:ext>
                  </a:extLst>
                </a:gridCol>
                <a:gridCol w="2603725">
                  <a:extLst>
                    <a:ext uri="{9D8B030D-6E8A-4147-A177-3AD203B41FA5}">
                      <a16:colId xmlns:a16="http://schemas.microsoft.com/office/drawing/2014/main" val="4144003917"/>
                    </a:ext>
                  </a:extLst>
                </a:gridCol>
                <a:gridCol w="2603725">
                  <a:extLst>
                    <a:ext uri="{9D8B030D-6E8A-4147-A177-3AD203B41FA5}">
                      <a16:colId xmlns:a16="http://schemas.microsoft.com/office/drawing/2014/main" val="3071830373"/>
                    </a:ext>
                  </a:extLst>
                </a:gridCol>
              </a:tblGrid>
              <a:tr h="291231">
                <a:tc>
                  <a:txBody>
                    <a:bodyPr/>
                    <a:lstStyle/>
                    <a:p>
                      <a:r>
                        <a:rPr lang="en-US" sz="1200" dirty="0"/>
                        <a:t>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Attributes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604338"/>
                  </a:ext>
                </a:extLst>
              </a:tr>
              <a:tr h="1067846">
                <a:tc>
                  <a:txBody>
                    <a:bodyPr/>
                    <a:lstStyle/>
                    <a:p>
                      <a:r>
                        <a:rPr lang="en-US" sz="1200" dirty="0"/>
                        <a:t>“System”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complete overview of every relevant piece of hardware in your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Systems contain devices and nets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Which device part numbers and how many are you using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How each device is connected to each 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Vehicle HITL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Test stand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Concert sound system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Residential AC power distribution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685848"/>
                  </a:ext>
                </a:extLst>
              </a:tr>
              <a:tr h="873692">
                <a:tc>
                  <a:txBody>
                    <a:bodyPr/>
                    <a:lstStyle/>
                    <a:p>
                      <a:r>
                        <a:rPr lang="en-US" sz="1200" dirty="0"/>
                        <a:t>“Device”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physical device that interfaces with other devices via hardware electrical signals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Part number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Connectors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Pressure sensor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ADC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Light switch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MacBook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1779"/>
                  </a:ext>
                </a:extLst>
              </a:tr>
              <a:tr h="873692">
                <a:tc>
                  <a:txBody>
                    <a:bodyPr/>
                    <a:lstStyle/>
                    <a:p>
                      <a:r>
                        <a:rPr lang="en-US" sz="1200" dirty="0"/>
                        <a:t>“Channel”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set of signals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Devices have Channels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Channels exist in a centralized library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Channels are not allowed across multiple connectors yet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Other compatible channels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Input, output, or both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Range, tolerance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Data format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“Power in”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“Mic level signal”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FTT (4-20mA)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500mHz 50ohm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7214172"/>
                  </a:ext>
                </a:extLst>
              </a:tr>
              <a:tr h="1067846">
                <a:tc>
                  <a:txBody>
                    <a:bodyPr/>
                    <a:lstStyle/>
                    <a:p>
                      <a:r>
                        <a:rPr lang="en-US" sz="1200" dirty="0"/>
                        <a:t>“Signal”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An individual conductor going in or out of a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Channels are defined to contain Signals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Device Connectors must contain all device Channels’ Signals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Signal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+5V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Chassis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CS, MISO, MOSI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464797"/>
                  </a:ext>
                </a:extLst>
              </a:tr>
              <a:tr h="762738">
                <a:tc>
                  <a:txBody>
                    <a:bodyPr/>
                    <a:lstStyle/>
                    <a:p>
                      <a:r>
                        <a:rPr lang="en-US" sz="1200" dirty="0"/>
                        <a:t>“Net”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set of connectors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Nets defined at the system-level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Nets are not harness part numbers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Which connectors of which devices are included in the 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N$1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84163"/>
                  </a:ext>
                </a:extLst>
              </a:tr>
              <a:tr h="593241">
                <a:tc>
                  <a:txBody>
                    <a:bodyPr/>
                    <a:lstStyle/>
                    <a:p>
                      <a:r>
                        <a:rPr lang="en-US" sz="1200" dirty="0"/>
                        <a:t>“Harness”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physical device that exists to link devices together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Harnesses contain Circuits and mating connectors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Harness part number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Contained parts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Lightning cable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Your favorite octopus harness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097133"/>
                  </a:ext>
                </a:extLst>
              </a:tr>
              <a:tr h="873692">
                <a:tc>
                  <a:txBody>
                    <a:bodyPr/>
                    <a:lstStyle/>
                    <a:p>
                      <a:r>
                        <a:rPr lang="en-US" sz="1200" dirty="0"/>
                        <a:t>“Circuit”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connection between one signal and another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Circuits contain contacts, conductors, </a:t>
                      </a:r>
                      <a:r>
                        <a:rPr lang="en-US" sz="1200" dirty="0" err="1"/>
                        <a:t>etc</a:t>
                      </a:r>
                      <a:r>
                        <a:rPr lang="en-US" sz="1200" dirty="0"/>
                        <a:t> that form an electrical path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/>
                        <a:t>Channel 1 +5V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036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5895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AB729-9712-4234-6759-B3208BE79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ight Arrow 103">
            <a:extLst>
              <a:ext uri="{FF2B5EF4-FFF2-40B4-BE49-F238E27FC236}">
                <a16:creationId xmlns:a16="http://schemas.microsoft.com/office/drawing/2014/main" id="{B933B42D-CEB3-6AAE-A651-D83A9BE18294}"/>
              </a:ext>
            </a:extLst>
          </p:cNvPr>
          <p:cNvSpPr/>
          <p:nvPr/>
        </p:nvSpPr>
        <p:spPr>
          <a:xfrm>
            <a:off x="112354" y="5532207"/>
            <a:ext cx="9541892" cy="760205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harnice</a:t>
            </a:r>
            <a:r>
              <a:rPr lang="en-US" dirty="0">
                <a:solidFill>
                  <a:schemeClr val="tx1"/>
                </a:solidFill>
              </a:rPr>
              <a:t> –r harness</a:t>
            </a:r>
          </a:p>
        </p:txBody>
      </p:sp>
      <p:sp>
        <p:nvSpPr>
          <p:cNvPr id="103" name="Right Arrow 102">
            <a:extLst>
              <a:ext uri="{FF2B5EF4-FFF2-40B4-BE49-F238E27FC236}">
                <a16:creationId xmlns:a16="http://schemas.microsoft.com/office/drawing/2014/main" id="{C0B22A29-0E1C-5A7C-D338-72392AFDA06B}"/>
              </a:ext>
            </a:extLst>
          </p:cNvPr>
          <p:cNvSpPr/>
          <p:nvPr/>
        </p:nvSpPr>
        <p:spPr>
          <a:xfrm>
            <a:off x="112354" y="4138678"/>
            <a:ext cx="9541892" cy="760205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harnice</a:t>
            </a:r>
            <a:r>
              <a:rPr lang="en-US" dirty="0">
                <a:solidFill>
                  <a:schemeClr val="tx1"/>
                </a:solidFill>
              </a:rPr>
              <a:t> –r system</a:t>
            </a:r>
          </a:p>
        </p:txBody>
      </p:sp>
      <p:sp>
        <p:nvSpPr>
          <p:cNvPr id="101" name="Right Arrow 100">
            <a:extLst>
              <a:ext uri="{FF2B5EF4-FFF2-40B4-BE49-F238E27FC236}">
                <a16:creationId xmlns:a16="http://schemas.microsoft.com/office/drawing/2014/main" id="{4EF826AF-A86B-F670-A1FE-0E4F416A1AC3}"/>
              </a:ext>
            </a:extLst>
          </p:cNvPr>
          <p:cNvSpPr/>
          <p:nvPr/>
        </p:nvSpPr>
        <p:spPr>
          <a:xfrm>
            <a:off x="89767" y="2707010"/>
            <a:ext cx="9541892" cy="760205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harnice</a:t>
            </a:r>
            <a:r>
              <a:rPr lang="en-US" dirty="0">
                <a:solidFill>
                  <a:schemeClr val="tx1"/>
                </a:solidFill>
              </a:rPr>
              <a:t> –r device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283CC-C728-79E9-701C-70FEBF6A9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7" y="68811"/>
            <a:ext cx="6297385" cy="13255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Harnice</a:t>
            </a:r>
            <a:r>
              <a:rPr lang="en-US" dirty="0"/>
              <a:t> workflow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DADBFC2-85ED-89BB-BC94-5C13516A2FA1}"/>
              </a:ext>
            </a:extLst>
          </p:cNvPr>
          <p:cNvSpPr/>
          <p:nvPr/>
        </p:nvSpPr>
        <p:spPr>
          <a:xfrm>
            <a:off x="9984185" y="41200"/>
            <a:ext cx="2118048" cy="33590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User editable per product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B0399CA-5C19-D3D5-755D-E2015D4014F6}"/>
              </a:ext>
            </a:extLst>
          </p:cNvPr>
          <p:cNvSpPr/>
          <p:nvPr/>
        </p:nvSpPr>
        <p:spPr>
          <a:xfrm>
            <a:off x="9984185" y="378926"/>
            <a:ext cx="2118048" cy="33590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Generated file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0A210F-7BD5-BD7E-75F7-B290CEFE6DD6}"/>
              </a:ext>
            </a:extLst>
          </p:cNvPr>
          <p:cNvSpPr/>
          <p:nvPr/>
        </p:nvSpPr>
        <p:spPr>
          <a:xfrm>
            <a:off x="2681545" y="4109779"/>
            <a:ext cx="2224342" cy="77986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Definition (</a:t>
            </a:r>
            <a:r>
              <a:rPr lang="en-US" dirty="0" err="1"/>
              <a:t>kicad_sch</a:t>
            </a:r>
            <a:r>
              <a:rPr lang="en-US" dirty="0"/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ED2B8-AF34-93A0-2B0E-3607EC98B4AD}"/>
              </a:ext>
            </a:extLst>
          </p:cNvPr>
          <p:cNvCxnSpPr>
            <a:cxnSpLocks/>
            <a:stCxn id="42" idx="2"/>
            <a:endCxn id="4" idx="0"/>
          </p:cNvCxnSpPr>
          <p:nvPr/>
        </p:nvCxnSpPr>
        <p:spPr>
          <a:xfrm flipH="1">
            <a:off x="3793716" y="3486876"/>
            <a:ext cx="6950113" cy="6229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6991157-6041-3BC0-60B8-078E1586EB27}"/>
              </a:ext>
            </a:extLst>
          </p:cNvPr>
          <p:cNvSpPr/>
          <p:nvPr/>
        </p:nvSpPr>
        <p:spPr>
          <a:xfrm>
            <a:off x="9654245" y="4109778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A3650D5-0CEC-C58F-68E5-7A07EF980C45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 flipV="1">
            <a:off x="4905887" y="4499711"/>
            <a:ext cx="1212700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DD0C30F-3609-54FE-FBC8-521AC0D5F055}"/>
              </a:ext>
            </a:extLst>
          </p:cNvPr>
          <p:cNvSpPr/>
          <p:nvPr/>
        </p:nvSpPr>
        <p:spPr>
          <a:xfrm>
            <a:off x="2681545" y="5512548"/>
            <a:ext cx="2224342" cy="77986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feature tree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1FD1400-86D7-7321-06BF-50B30B793825}"/>
              </a:ext>
            </a:extLst>
          </p:cNvPr>
          <p:cNvSpPr/>
          <p:nvPr/>
        </p:nvSpPr>
        <p:spPr>
          <a:xfrm>
            <a:off x="6118587" y="4109778"/>
            <a:ext cx="2224342" cy="77986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Feature Tree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EAB4BF-8649-8DE7-7102-11C809A9DF85}"/>
              </a:ext>
            </a:extLst>
          </p:cNvPr>
          <p:cNvSpPr/>
          <p:nvPr/>
        </p:nvSpPr>
        <p:spPr>
          <a:xfrm>
            <a:off x="2658958" y="2707010"/>
            <a:ext cx="2224342" cy="77986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Feature Tree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102CA29-1758-311D-ED2F-5D56B84F52EA}"/>
              </a:ext>
            </a:extLst>
          </p:cNvPr>
          <p:cNvSpPr/>
          <p:nvPr/>
        </p:nvSpPr>
        <p:spPr>
          <a:xfrm>
            <a:off x="6096000" y="2707010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Signals List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36362E4-0819-F245-1770-B864B0F62CA5}"/>
              </a:ext>
            </a:extLst>
          </p:cNvPr>
          <p:cNvSpPr/>
          <p:nvPr/>
        </p:nvSpPr>
        <p:spPr>
          <a:xfrm>
            <a:off x="9631658" y="2707010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</a:t>
            </a:r>
            <a:r>
              <a:rPr lang="en-US" dirty="0" err="1"/>
              <a:t>Kicad</a:t>
            </a:r>
            <a:r>
              <a:rPr lang="en-US" dirty="0"/>
              <a:t> Symbol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B984F80-D67F-5BE1-52CC-4C02FA67DBFA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>
            <a:off x="4883300" y="3096943"/>
            <a:ext cx="12127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FDB08F1-020C-34EC-5AC1-D9D6A8A790EB}"/>
              </a:ext>
            </a:extLst>
          </p:cNvPr>
          <p:cNvCxnSpPr>
            <a:cxnSpLocks/>
            <a:stCxn id="41" idx="3"/>
            <a:endCxn id="42" idx="1"/>
          </p:cNvCxnSpPr>
          <p:nvPr/>
        </p:nvCxnSpPr>
        <p:spPr>
          <a:xfrm>
            <a:off x="8320342" y="3096943"/>
            <a:ext cx="131131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DC95C414-1593-0A9C-1B11-B6B996A5432B}"/>
              </a:ext>
            </a:extLst>
          </p:cNvPr>
          <p:cNvCxnSpPr>
            <a:cxnSpLocks/>
            <a:stCxn id="17" idx="2"/>
            <a:endCxn id="30" idx="0"/>
          </p:cNvCxnSpPr>
          <p:nvPr/>
        </p:nvCxnSpPr>
        <p:spPr>
          <a:xfrm flipH="1">
            <a:off x="3793716" y="4889644"/>
            <a:ext cx="6972700" cy="6229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12D5E7B-86CF-8EB5-675A-392BE78F50E8}"/>
              </a:ext>
            </a:extLst>
          </p:cNvPr>
          <p:cNvCxnSpPr>
            <a:cxnSpLocks/>
            <a:stCxn id="33" idx="3"/>
            <a:endCxn id="17" idx="1"/>
          </p:cNvCxnSpPr>
          <p:nvPr/>
        </p:nvCxnSpPr>
        <p:spPr>
          <a:xfrm>
            <a:off x="8342929" y="4499711"/>
            <a:ext cx="131131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9C9F4292-1799-E45D-AC47-05ED9E80A325}"/>
              </a:ext>
            </a:extLst>
          </p:cNvPr>
          <p:cNvSpPr/>
          <p:nvPr/>
        </p:nvSpPr>
        <p:spPr>
          <a:xfrm>
            <a:off x="6118587" y="5512546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7EF83C2-8860-4C41-95AD-A19D227D00EF}"/>
              </a:ext>
            </a:extLst>
          </p:cNvPr>
          <p:cNvSpPr/>
          <p:nvPr/>
        </p:nvSpPr>
        <p:spPr>
          <a:xfrm>
            <a:off x="9654245" y="5521787"/>
            <a:ext cx="2224342" cy="77986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Build Drawing PDF set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D9C26F7-419D-46CB-4F6F-28277609E15E}"/>
              </a:ext>
            </a:extLst>
          </p:cNvPr>
          <p:cNvCxnSpPr>
            <a:cxnSpLocks/>
            <a:stCxn id="30" idx="3"/>
            <a:endCxn id="81" idx="1"/>
          </p:cNvCxnSpPr>
          <p:nvPr/>
        </p:nvCxnSpPr>
        <p:spPr>
          <a:xfrm flipV="1">
            <a:off x="4905887" y="5902479"/>
            <a:ext cx="1212700" cy="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00C3196-7908-3237-1369-59FFA641872A}"/>
              </a:ext>
            </a:extLst>
          </p:cNvPr>
          <p:cNvCxnSpPr>
            <a:cxnSpLocks/>
            <a:stCxn id="81" idx="3"/>
            <a:endCxn id="82" idx="1"/>
          </p:cNvCxnSpPr>
          <p:nvPr/>
        </p:nvCxnSpPr>
        <p:spPr>
          <a:xfrm>
            <a:off x="8342929" y="5902479"/>
            <a:ext cx="1311316" cy="92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8776EBE3-3D90-1D50-3DA2-8B10479964D0}"/>
              </a:ext>
            </a:extLst>
          </p:cNvPr>
          <p:cNvSpPr txBox="1"/>
          <p:nvPr/>
        </p:nvSpPr>
        <p:spPr>
          <a:xfrm>
            <a:off x="368490" y="1104760"/>
            <a:ext cx="11109278" cy="1125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When you “render” a product (run </a:t>
            </a:r>
            <a:r>
              <a:rPr lang="en-US" b="1" dirty="0" err="1"/>
              <a:t>harnice</a:t>
            </a:r>
            <a:r>
              <a:rPr lang="en-US" b="1" dirty="0"/>
              <a:t> –r &lt;product&gt; </a:t>
            </a:r>
            <a:r>
              <a:rPr lang="en-US" dirty="0"/>
              <a:t>from the command line), the feature tree is called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Feature Tree pulls from existing information, processes it, and makes artifacts</a:t>
            </a:r>
          </a:p>
        </p:txBody>
      </p:sp>
    </p:spTree>
    <p:extLst>
      <p:ext uri="{BB962C8B-B14F-4D97-AF65-F5344CB8AC3E}">
        <p14:creationId xmlns:p14="http://schemas.microsoft.com/office/powerpoint/2010/main" val="1622213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BFE-D7B6-EB6D-E739-337886EF1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07" y="195327"/>
            <a:ext cx="10515600" cy="951086"/>
          </a:xfrm>
        </p:spPr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 products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657CC7-C299-F7E6-D488-7DA09AE59E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224537"/>
              </p:ext>
            </p:extLst>
          </p:nvPr>
        </p:nvGraphicFramePr>
        <p:xfrm>
          <a:off x="407957" y="2511188"/>
          <a:ext cx="11376085" cy="40356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155">
                  <a:extLst>
                    <a:ext uri="{9D8B030D-6E8A-4147-A177-3AD203B41FA5}">
                      <a16:colId xmlns:a16="http://schemas.microsoft.com/office/drawing/2014/main" val="3882104390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3854801395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1307183527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742442172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3796312361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2264189170"/>
                    </a:ext>
                  </a:extLst>
                </a:gridCol>
                <a:gridCol w="1625155">
                  <a:extLst>
                    <a:ext uri="{9D8B030D-6E8A-4147-A177-3AD203B41FA5}">
                      <a16:colId xmlns:a16="http://schemas.microsoft.com/office/drawing/2014/main" val="753060675"/>
                    </a:ext>
                  </a:extLst>
                </a:gridCol>
              </a:tblGrid>
              <a:tr h="40660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Title block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Flagnote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1702553"/>
                  </a:ext>
                </a:extLst>
              </a:tr>
              <a:tr h="1549997">
                <a:tc>
                  <a:txBody>
                    <a:bodyPr/>
                    <a:lstStyle/>
                    <a:p>
                      <a:r>
                        <a:rPr lang="en-US" dirty="0"/>
                        <a:t>Inputs (existing information)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Netlist exported from </a:t>
                      </a:r>
                      <a:r>
                        <a:rPr lang="en-US" sz="1400" dirty="0" err="1"/>
                        <a:t>Kicad</a:t>
                      </a:r>
                      <a:r>
                        <a:rPr lang="en-US" sz="1400" dirty="0"/>
                        <a:t> or Altium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System instances list, manual YAML or JSON harness definition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ICD.py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Params.json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 err="1"/>
                        <a:t>Params.json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3865384"/>
                  </a:ext>
                </a:extLst>
              </a:tr>
              <a:tr h="2079039">
                <a:tc>
                  <a:txBody>
                    <a:bodyPr/>
                    <a:lstStyle/>
                    <a:p>
                      <a:r>
                        <a:rPr lang="en-US" dirty="0"/>
                        <a:t>Generated outputs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Instances </a:t>
                      </a:r>
                      <a:r>
                        <a:rPr lang="en-US" sz="1400" dirty="0" err="1"/>
                        <a:t>list.tsv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Instances </a:t>
                      </a:r>
                      <a:r>
                        <a:rPr lang="en-US" sz="1400" dirty="0" err="1"/>
                        <a:t>list.tsv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Signals </a:t>
                      </a:r>
                      <a:r>
                        <a:rPr lang="en-US" sz="1400" dirty="0" err="1"/>
                        <a:t>list.tsv</a:t>
                      </a:r>
                      <a:endParaRPr lang="en-US" sz="14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.</a:t>
                      </a:r>
                      <a:r>
                        <a:rPr lang="en-US" sz="1400" dirty="0" err="1"/>
                        <a:t>Kicad_sym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Attributes.json</a:t>
                      </a:r>
                      <a:endParaRPr lang="en-US" sz="1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Drawing.svg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Attributes.json</a:t>
                      </a:r>
                      <a:endParaRPr lang="en-US" sz="1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Drawing.svg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/>
                        <a:t>Drawing.svg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057834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A52F2A4-1B5F-5C6E-918A-39512F2DD9EA}"/>
              </a:ext>
            </a:extLst>
          </p:cNvPr>
          <p:cNvSpPr txBox="1"/>
          <p:nvPr/>
        </p:nvSpPr>
        <p:spPr>
          <a:xfrm>
            <a:off x="368490" y="1104760"/>
            <a:ext cx="11109278" cy="571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When you “render” a product, inputs are converted to outputs</a:t>
            </a:r>
          </a:p>
        </p:txBody>
      </p:sp>
    </p:spTree>
    <p:extLst>
      <p:ext uri="{BB962C8B-B14F-4D97-AF65-F5344CB8AC3E}">
        <p14:creationId xmlns:p14="http://schemas.microsoft.com/office/powerpoint/2010/main" val="1313599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6DFA424-02F0-89BE-628D-1A624CAAF797}"/>
              </a:ext>
            </a:extLst>
          </p:cNvPr>
          <p:cNvSpPr txBox="1">
            <a:spLocks/>
          </p:cNvSpPr>
          <p:nvPr/>
        </p:nvSpPr>
        <p:spPr>
          <a:xfrm>
            <a:off x="156752" y="-104006"/>
            <a:ext cx="855391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Harnice</a:t>
            </a:r>
            <a:r>
              <a:rPr lang="en-US" dirty="0"/>
              <a:t> workflow – for systems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BD65BA-B037-765E-1C37-2DB19192539C}"/>
              </a:ext>
            </a:extLst>
          </p:cNvPr>
          <p:cNvSpPr/>
          <p:nvPr/>
        </p:nvSpPr>
        <p:spPr>
          <a:xfrm>
            <a:off x="3929893" y="1582161"/>
            <a:ext cx="3138974" cy="50571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harnice</a:t>
            </a:r>
            <a:r>
              <a:rPr lang="en-US" dirty="0"/>
              <a:t> --render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BC4EE-21F1-D329-D247-602D0636C48F}"/>
              </a:ext>
            </a:extLst>
          </p:cNvPr>
          <p:cNvSpPr/>
          <p:nvPr/>
        </p:nvSpPr>
        <p:spPr>
          <a:xfrm>
            <a:off x="9392118" y="2915279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6D68C7-4BD3-EC5A-622E-76F551DFEB26}"/>
              </a:ext>
            </a:extLst>
          </p:cNvPr>
          <p:cNvSpPr/>
          <p:nvPr/>
        </p:nvSpPr>
        <p:spPr>
          <a:xfrm>
            <a:off x="4707892" y="1955022"/>
            <a:ext cx="3138974" cy="444404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Part number </a:t>
            </a:r>
            <a:r>
              <a:rPr lang="en-US" dirty="0" err="1"/>
              <a:t>feature_tree.py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F7F7A7-847E-1CEB-9FE9-50BD2C1CEF36}"/>
              </a:ext>
            </a:extLst>
          </p:cNvPr>
          <p:cNvSpPr/>
          <p:nvPr/>
        </p:nvSpPr>
        <p:spPr>
          <a:xfrm>
            <a:off x="6242396" y="2562484"/>
            <a:ext cx="2371722" cy="34524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Prebuilder</a:t>
            </a:r>
            <a:r>
              <a:rPr lang="en-US" dirty="0"/>
              <a:t> .</a:t>
            </a:r>
            <a:r>
              <a:rPr lang="en-US" dirty="0" err="1"/>
              <a:t>py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624DA6-3E2D-CFD4-F8B3-9CAE76E5CA8D}"/>
              </a:ext>
            </a:extLst>
          </p:cNvPr>
          <p:cNvSpPr/>
          <p:nvPr/>
        </p:nvSpPr>
        <p:spPr>
          <a:xfrm>
            <a:off x="6242395" y="3644457"/>
            <a:ext cx="2371724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Prebuilder</a:t>
            </a:r>
            <a:r>
              <a:rPr lang="en-US" dirty="0"/>
              <a:t> .</a:t>
            </a:r>
            <a:r>
              <a:rPr lang="en-US" dirty="0" err="1"/>
              <a:t>py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CB9FB2-5BCC-14FF-D478-675AC3D23AE4}"/>
              </a:ext>
            </a:extLst>
          </p:cNvPr>
          <p:cNvSpPr/>
          <p:nvPr/>
        </p:nvSpPr>
        <p:spPr>
          <a:xfrm>
            <a:off x="6242395" y="4665102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Prebuilder</a:t>
            </a:r>
            <a:r>
              <a:rPr lang="en-US" dirty="0"/>
              <a:t> .</a:t>
            </a:r>
            <a:r>
              <a:rPr lang="en-US" dirty="0" err="1"/>
              <a:t>py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8943B81-1F38-0E5C-1299-22DE6A317A4E}"/>
              </a:ext>
            </a:extLst>
          </p:cNvPr>
          <p:cNvSpPr/>
          <p:nvPr/>
        </p:nvSpPr>
        <p:spPr>
          <a:xfrm>
            <a:off x="9984185" y="41200"/>
            <a:ext cx="2118048" cy="33590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User editable per product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4A3724-ED3C-FD0E-29CC-3E988C413488}"/>
              </a:ext>
            </a:extLst>
          </p:cNvPr>
          <p:cNvSpPr/>
          <p:nvPr/>
        </p:nvSpPr>
        <p:spPr>
          <a:xfrm>
            <a:off x="9984184" y="360582"/>
            <a:ext cx="2118048" cy="3359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 err="1">
                <a:solidFill>
                  <a:schemeClr val="tx1"/>
                </a:solidFill>
              </a:rPr>
              <a:t>Harnice</a:t>
            </a:r>
            <a:r>
              <a:rPr lang="en-US" sz="1200" i="1" dirty="0">
                <a:solidFill>
                  <a:schemeClr val="tx1"/>
                </a:solidFill>
              </a:rPr>
              <a:t> module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144ED9E-1AE0-AED2-5AE3-03A7BA3D0759}"/>
              </a:ext>
            </a:extLst>
          </p:cNvPr>
          <p:cNvSpPr/>
          <p:nvPr/>
        </p:nvSpPr>
        <p:spPr>
          <a:xfrm>
            <a:off x="9984184" y="685658"/>
            <a:ext cx="2118048" cy="3359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Import from library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6E56248-73B9-B7B9-8FA2-690A1A5E159F}"/>
              </a:ext>
            </a:extLst>
          </p:cNvPr>
          <p:cNvSpPr/>
          <p:nvPr/>
        </p:nvSpPr>
        <p:spPr>
          <a:xfrm>
            <a:off x="9984183" y="998111"/>
            <a:ext cx="2118048" cy="33590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Generated file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F7349F-3BE8-BB63-7A8A-63E41526150B}"/>
              </a:ext>
            </a:extLst>
          </p:cNvPr>
          <p:cNvSpPr/>
          <p:nvPr/>
        </p:nvSpPr>
        <p:spPr>
          <a:xfrm>
            <a:off x="212652" y="1690995"/>
            <a:ext cx="2799181" cy="37001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Netlist from </a:t>
            </a:r>
            <a:r>
              <a:rPr lang="en-US" dirty="0" err="1"/>
              <a:t>Kicad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3BE859D-6C43-B754-A634-C2D83F14FA24}"/>
              </a:ext>
            </a:extLst>
          </p:cNvPr>
          <p:cNvSpPr/>
          <p:nvPr/>
        </p:nvSpPr>
        <p:spPr>
          <a:xfrm>
            <a:off x="260443" y="2431339"/>
            <a:ext cx="2789788" cy="5261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preferences for mating connectors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8250A70-14D9-24D6-09A3-43E06FEC3CA1}"/>
              </a:ext>
            </a:extLst>
          </p:cNvPr>
          <p:cNvSpPr/>
          <p:nvPr/>
        </p:nvSpPr>
        <p:spPr>
          <a:xfrm>
            <a:off x="260443" y="3450807"/>
            <a:ext cx="2789788" cy="5261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Channel map assignment instructions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E965381-7485-E781-63E4-38B10EE6BCFF}"/>
              </a:ext>
            </a:extLst>
          </p:cNvPr>
          <p:cNvSpPr/>
          <p:nvPr/>
        </p:nvSpPr>
        <p:spPr>
          <a:xfrm>
            <a:off x="9392118" y="4066359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71476F9-FAEC-ED05-3C2A-CC09B1159753}"/>
              </a:ext>
            </a:extLst>
          </p:cNvPr>
          <p:cNvSpPr/>
          <p:nvPr/>
        </p:nvSpPr>
        <p:spPr>
          <a:xfrm>
            <a:off x="9392118" y="5046650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5355E4-71B4-F49F-B055-8BA5E68EC6A9}"/>
              </a:ext>
            </a:extLst>
          </p:cNvPr>
          <p:cNvCxnSpPr>
            <a:cxnSpLocks/>
            <a:stCxn id="31" idx="3"/>
            <a:endCxn id="14" idx="1"/>
          </p:cNvCxnSpPr>
          <p:nvPr/>
        </p:nvCxnSpPr>
        <p:spPr>
          <a:xfrm>
            <a:off x="3011833" y="1876004"/>
            <a:ext cx="3230563" cy="859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C22C6D55-F2E8-D944-EEFD-5C80AE62D79D}"/>
              </a:ext>
            </a:extLst>
          </p:cNvPr>
          <p:cNvCxnSpPr>
            <a:cxnSpLocks/>
            <a:stCxn id="38" idx="3"/>
            <a:endCxn id="16" idx="1"/>
          </p:cNvCxnSpPr>
          <p:nvPr/>
        </p:nvCxnSpPr>
        <p:spPr>
          <a:xfrm>
            <a:off x="3050231" y="2694438"/>
            <a:ext cx="3192164" cy="10913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2436FEBA-5D87-EFF6-9F1B-D77E650FEC66}"/>
              </a:ext>
            </a:extLst>
          </p:cNvPr>
          <p:cNvCxnSpPr>
            <a:cxnSpLocks/>
            <a:stCxn id="42" idx="3"/>
            <a:endCxn id="17" idx="1"/>
          </p:cNvCxnSpPr>
          <p:nvPr/>
        </p:nvCxnSpPr>
        <p:spPr>
          <a:xfrm>
            <a:off x="3050231" y="3713906"/>
            <a:ext cx="3192164" cy="1092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8BC860B0-7FC4-7F4C-2C0D-77C682F74886}"/>
              </a:ext>
            </a:extLst>
          </p:cNvPr>
          <p:cNvCxnSpPr>
            <a:cxnSpLocks/>
            <a:stCxn id="14" idx="3"/>
            <a:endCxn id="8" idx="1"/>
          </p:cNvCxnSpPr>
          <p:nvPr/>
        </p:nvCxnSpPr>
        <p:spPr>
          <a:xfrm>
            <a:off x="8614118" y="2735104"/>
            <a:ext cx="778000" cy="4203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C390D87A-0DFE-825F-90A8-08CFC284486F}"/>
              </a:ext>
            </a:extLst>
          </p:cNvPr>
          <p:cNvCxnSpPr>
            <a:cxnSpLocks/>
            <a:stCxn id="8" idx="1"/>
            <a:endCxn id="16" idx="3"/>
          </p:cNvCxnSpPr>
          <p:nvPr/>
        </p:nvCxnSpPr>
        <p:spPr>
          <a:xfrm flipH="1">
            <a:off x="8614119" y="3155459"/>
            <a:ext cx="777999" cy="6303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DC71EB9-3FDA-4036-23F8-106211365AFF}"/>
              </a:ext>
            </a:extLst>
          </p:cNvPr>
          <p:cNvCxnSpPr>
            <a:cxnSpLocks/>
            <a:stCxn id="16" idx="3"/>
            <a:endCxn id="68" idx="1"/>
          </p:cNvCxnSpPr>
          <p:nvPr/>
        </p:nvCxnSpPr>
        <p:spPr>
          <a:xfrm>
            <a:off x="8614119" y="3785825"/>
            <a:ext cx="777999" cy="5207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797C72DE-EE80-B43C-66C1-68F930F0D6D6}"/>
              </a:ext>
            </a:extLst>
          </p:cNvPr>
          <p:cNvCxnSpPr>
            <a:cxnSpLocks/>
            <a:stCxn id="68" idx="1"/>
            <a:endCxn id="17" idx="3"/>
          </p:cNvCxnSpPr>
          <p:nvPr/>
        </p:nvCxnSpPr>
        <p:spPr>
          <a:xfrm flipH="1">
            <a:off x="8614118" y="4306539"/>
            <a:ext cx="778000" cy="4999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7DC01354-A914-B42E-B97B-F8AC6A2041A7}"/>
              </a:ext>
            </a:extLst>
          </p:cNvPr>
          <p:cNvCxnSpPr>
            <a:cxnSpLocks/>
            <a:stCxn id="17" idx="3"/>
            <a:endCxn id="87" idx="1"/>
          </p:cNvCxnSpPr>
          <p:nvPr/>
        </p:nvCxnSpPr>
        <p:spPr>
          <a:xfrm>
            <a:off x="8614118" y="4806470"/>
            <a:ext cx="778000" cy="4803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896B7DE9-FEA0-28D9-4F2D-5A5E2199D6C5}"/>
              </a:ext>
            </a:extLst>
          </p:cNvPr>
          <p:cNvSpPr/>
          <p:nvPr/>
        </p:nvSpPr>
        <p:spPr>
          <a:xfrm>
            <a:off x="6277379" y="5740771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Prebuilder</a:t>
            </a:r>
            <a:r>
              <a:rPr lang="en-US" dirty="0"/>
              <a:t> .</a:t>
            </a:r>
            <a:r>
              <a:rPr lang="en-US" dirty="0" err="1"/>
              <a:t>py</a:t>
            </a:r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B8EEE0BA-C8DF-EB34-F539-EF0C3B67DE7D}"/>
              </a:ext>
            </a:extLst>
          </p:cNvPr>
          <p:cNvSpPr/>
          <p:nvPr/>
        </p:nvSpPr>
        <p:spPr>
          <a:xfrm>
            <a:off x="260443" y="4379795"/>
            <a:ext cx="2789788" cy="689773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Weird rules you might need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FEADD480-3E2A-02E7-FE27-FCA035F56D3D}"/>
              </a:ext>
            </a:extLst>
          </p:cNvPr>
          <p:cNvCxnSpPr>
            <a:cxnSpLocks/>
            <a:stCxn id="119" idx="3"/>
            <a:endCxn id="118" idx="1"/>
          </p:cNvCxnSpPr>
          <p:nvPr/>
        </p:nvCxnSpPr>
        <p:spPr>
          <a:xfrm>
            <a:off x="3050231" y="4724682"/>
            <a:ext cx="3227148" cy="11574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F6355F0C-8067-035F-7314-878CBA3E69BD}"/>
              </a:ext>
            </a:extLst>
          </p:cNvPr>
          <p:cNvCxnSpPr>
            <a:cxnSpLocks/>
            <a:endCxn id="118" idx="3"/>
          </p:cNvCxnSpPr>
          <p:nvPr/>
        </p:nvCxnSpPr>
        <p:spPr>
          <a:xfrm flipH="1">
            <a:off x="8649102" y="5362083"/>
            <a:ext cx="753763" cy="5200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2412E756-5E3F-CC08-798C-9BACA5BD2C81}"/>
              </a:ext>
            </a:extLst>
          </p:cNvPr>
          <p:cNvCxnSpPr>
            <a:cxnSpLocks/>
            <a:stCxn id="118" idx="3"/>
          </p:cNvCxnSpPr>
          <p:nvPr/>
        </p:nvCxnSpPr>
        <p:spPr>
          <a:xfrm>
            <a:off x="8649102" y="5882139"/>
            <a:ext cx="753763" cy="46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>
            <a:extLst>
              <a:ext uri="{FF2B5EF4-FFF2-40B4-BE49-F238E27FC236}">
                <a16:creationId xmlns:a16="http://schemas.microsoft.com/office/drawing/2014/main" id="{9D96FB4D-02C7-DB6B-6EE8-3BBE7C61B1D5}"/>
              </a:ext>
            </a:extLst>
          </p:cNvPr>
          <p:cNvSpPr/>
          <p:nvPr/>
        </p:nvSpPr>
        <p:spPr>
          <a:xfrm>
            <a:off x="9402865" y="6080465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</p:spTree>
    <p:extLst>
      <p:ext uri="{BB962C8B-B14F-4D97-AF65-F5344CB8AC3E}">
        <p14:creationId xmlns:p14="http://schemas.microsoft.com/office/powerpoint/2010/main" val="1989313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6F2E2-B8F3-DA64-AED0-FA516CF30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ight Arrow 74">
            <a:extLst>
              <a:ext uri="{FF2B5EF4-FFF2-40B4-BE49-F238E27FC236}">
                <a16:creationId xmlns:a16="http://schemas.microsoft.com/office/drawing/2014/main" id="{187653DC-9C87-5B72-330F-A395422C6F5A}"/>
              </a:ext>
            </a:extLst>
          </p:cNvPr>
          <p:cNvSpPr/>
          <p:nvPr/>
        </p:nvSpPr>
        <p:spPr>
          <a:xfrm rot="8510767">
            <a:off x="4333142" y="1506870"/>
            <a:ext cx="2407203" cy="833581"/>
          </a:xfrm>
          <a:prstGeom prst="rightArrow">
            <a:avLst>
              <a:gd name="adj1" fmla="val 72058"/>
              <a:gd name="adj2" fmla="val 7790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7C72D8-ACA4-8001-B0CF-6BD861574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7" y="54177"/>
            <a:ext cx="4797107" cy="1325563"/>
          </a:xfrm>
        </p:spPr>
        <p:txBody>
          <a:bodyPr/>
          <a:lstStyle/>
          <a:p>
            <a:r>
              <a:rPr lang="en-US" dirty="0"/>
              <a:t>Feature Tree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48210B-20E5-5015-B6F9-67EFA0002EA2}"/>
              </a:ext>
            </a:extLst>
          </p:cNvPr>
          <p:cNvSpPr/>
          <p:nvPr/>
        </p:nvSpPr>
        <p:spPr>
          <a:xfrm>
            <a:off x="301694" y="1558210"/>
            <a:ext cx="3138974" cy="50571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harnice</a:t>
            </a:r>
            <a:r>
              <a:rPr lang="en-US" dirty="0"/>
              <a:t> --render &lt;product&gt;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2BAB86-7BD1-F57A-16B7-8AF06296AE5B}"/>
              </a:ext>
            </a:extLst>
          </p:cNvPr>
          <p:cNvSpPr/>
          <p:nvPr/>
        </p:nvSpPr>
        <p:spPr>
          <a:xfrm>
            <a:off x="5381076" y="1455387"/>
            <a:ext cx="2808513" cy="37186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file(s) if relevant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AE6D71-9537-F882-8D43-C3DC49BB5493}"/>
              </a:ext>
            </a:extLst>
          </p:cNvPr>
          <p:cNvSpPr/>
          <p:nvPr/>
        </p:nvSpPr>
        <p:spPr>
          <a:xfrm>
            <a:off x="5430927" y="5334432"/>
            <a:ext cx="3004457" cy="37186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file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3BF4A4-AD2A-2CB2-86EE-A48053CC2D01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4738845" y="5112556"/>
            <a:ext cx="692082" cy="407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022E504-021F-8495-8ACF-E25070BD8DCE}"/>
              </a:ext>
            </a:extLst>
          </p:cNvPr>
          <p:cNvCxnSpPr>
            <a:cxnSpLocks/>
          </p:cNvCxnSpPr>
          <p:nvPr/>
        </p:nvCxnSpPr>
        <p:spPr>
          <a:xfrm>
            <a:off x="4086484" y="3473140"/>
            <a:ext cx="0" cy="2355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80559B7-8911-4894-2D50-B8ECC90034DA}"/>
              </a:ext>
            </a:extLst>
          </p:cNvPr>
          <p:cNvCxnSpPr>
            <a:cxnSpLocks/>
          </p:cNvCxnSpPr>
          <p:nvPr/>
        </p:nvCxnSpPr>
        <p:spPr>
          <a:xfrm>
            <a:off x="4086484" y="4561565"/>
            <a:ext cx="0" cy="4096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B522E756-1B70-1CEB-B91A-4962241A9841}"/>
              </a:ext>
            </a:extLst>
          </p:cNvPr>
          <p:cNvSpPr/>
          <p:nvPr/>
        </p:nvSpPr>
        <p:spPr>
          <a:xfrm>
            <a:off x="701738" y="1931022"/>
            <a:ext cx="3138974" cy="444404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Part number </a:t>
            </a:r>
            <a:r>
              <a:rPr lang="en-US" dirty="0" err="1"/>
              <a:t>feature_tree.py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0668BF-8749-643B-958B-FEED74171333}"/>
              </a:ext>
            </a:extLst>
          </p:cNvPr>
          <p:cNvSpPr/>
          <p:nvPr/>
        </p:nvSpPr>
        <p:spPr>
          <a:xfrm>
            <a:off x="1043923" y="2379121"/>
            <a:ext cx="3704253" cy="34524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macro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11A1AF-9399-2EBC-70B6-ED02440AA016}"/>
              </a:ext>
            </a:extLst>
          </p:cNvPr>
          <p:cNvSpPr/>
          <p:nvPr/>
        </p:nvSpPr>
        <p:spPr>
          <a:xfrm>
            <a:off x="1053255" y="4971188"/>
            <a:ext cx="3685590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macro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588AF5C-E018-59DB-CB1E-4858A67F0CC4}"/>
              </a:ext>
            </a:extLst>
          </p:cNvPr>
          <p:cNvSpPr/>
          <p:nvPr/>
        </p:nvSpPr>
        <p:spPr>
          <a:xfrm>
            <a:off x="1053255" y="2805516"/>
            <a:ext cx="370425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macro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E36DE5C-BF67-01B4-295A-EE78B2C75816}"/>
              </a:ext>
            </a:extLst>
          </p:cNvPr>
          <p:cNvSpPr/>
          <p:nvPr/>
        </p:nvSpPr>
        <p:spPr>
          <a:xfrm>
            <a:off x="1053255" y="3190405"/>
            <a:ext cx="370425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macro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6F4805B-8F7F-5673-7140-2553B611AD1E}"/>
              </a:ext>
            </a:extLst>
          </p:cNvPr>
          <p:cNvSpPr/>
          <p:nvPr/>
        </p:nvSpPr>
        <p:spPr>
          <a:xfrm>
            <a:off x="5421595" y="5768598"/>
            <a:ext cx="3004457" cy="37186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file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21FDDAD-81C9-BF3C-1EA2-FBA554F4C238}"/>
              </a:ext>
            </a:extLst>
          </p:cNvPr>
          <p:cNvCxnSpPr>
            <a:cxnSpLocks/>
            <a:stCxn id="51" idx="3"/>
            <a:endCxn id="49" idx="1"/>
          </p:cNvCxnSpPr>
          <p:nvPr/>
        </p:nvCxnSpPr>
        <p:spPr>
          <a:xfrm>
            <a:off x="4729513" y="5546722"/>
            <a:ext cx="692082" cy="407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E68D31C1-0791-90A1-603A-3197938A379F}"/>
              </a:ext>
            </a:extLst>
          </p:cNvPr>
          <p:cNvSpPr/>
          <p:nvPr/>
        </p:nvSpPr>
        <p:spPr>
          <a:xfrm>
            <a:off x="1043923" y="5405354"/>
            <a:ext cx="3685590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macro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71CB5BB-1009-8B4D-95D3-C2A53E50BA15}"/>
              </a:ext>
            </a:extLst>
          </p:cNvPr>
          <p:cNvSpPr/>
          <p:nvPr/>
        </p:nvSpPr>
        <p:spPr>
          <a:xfrm>
            <a:off x="5430927" y="6243536"/>
            <a:ext cx="3004457" cy="37186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file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D8FE8E0-A766-F880-CD6C-819849B87686}"/>
              </a:ext>
            </a:extLst>
          </p:cNvPr>
          <p:cNvCxnSpPr>
            <a:cxnSpLocks/>
            <a:stCxn id="54" idx="3"/>
            <a:endCxn id="52" idx="1"/>
          </p:cNvCxnSpPr>
          <p:nvPr/>
        </p:nvCxnSpPr>
        <p:spPr>
          <a:xfrm>
            <a:off x="4738845" y="6021660"/>
            <a:ext cx="692082" cy="407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1B4E6106-1D66-41A6-91E0-6654D5A607C9}"/>
              </a:ext>
            </a:extLst>
          </p:cNvPr>
          <p:cNvSpPr/>
          <p:nvPr/>
        </p:nvSpPr>
        <p:spPr>
          <a:xfrm>
            <a:off x="1053255" y="5880292"/>
            <a:ext cx="3685590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macro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EBE6866-3EBB-A5EC-1E33-209A4216A3EC}"/>
              </a:ext>
            </a:extLst>
          </p:cNvPr>
          <p:cNvSpPr/>
          <p:nvPr/>
        </p:nvSpPr>
        <p:spPr>
          <a:xfrm>
            <a:off x="9984185" y="41200"/>
            <a:ext cx="2118048" cy="33590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User editable per product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FB51C6B-7B37-B855-8689-C12710C2271C}"/>
              </a:ext>
            </a:extLst>
          </p:cNvPr>
          <p:cNvSpPr/>
          <p:nvPr/>
        </p:nvSpPr>
        <p:spPr>
          <a:xfrm>
            <a:off x="9984184" y="360582"/>
            <a:ext cx="2118048" cy="3359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 err="1">
                <a:solidFill>
                  <a:schemeClr val="tx1"/>
                </a:solidFill>
              </a:rPr>
              <a:t>Harnice</a:t>
            </a:r>
            <a:r>
              <a:rPr lang="en-US" sz="1200" i="1" dirty="0">
                <a:solidFill>
                  <a:schemeClr val="tx1"/>
                </a:solidFill>
              </a:rPr>
              <a:t> module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BAD1FC2-FB05-7514-C5D5-7BE1612C5DD6}"/>
              </a:ext>
            </a:extLst>
          </p:cNvPr>
          <p:cNvSpPr/>
          <p:nvPr/>
        </p:nvSpPr>
        <p:spPr>
          <a:xfrm>
            <a:off x="9984184" y="685658"/>
            <a:ext cx="2118048" cy="3359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Import from library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D66CB9E-16CF-A78B-2BAC-76618A490673}"/>
              </a:ext>
            </a:extLst>
          </p:cNvPr>
          <p:cNvSpPr/>
          <p:nvPr/>
        </p:nvSpPr>
        <p:spPr>
          <a:xfrm>
            <a:off x="5390408" y="1897615"/>
            <a:ext cx="2789849" cy="39445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Part(s) if relevant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FE3AADD-EB27-3053-01F9-A535F4703173}"/>
              </a:ext>
            </a:extLst>
          </p:cNvPr>
          <p:cNvSpPr/>
          <p:nvPr/>
        </p:nvSpPr>
        <p:spPr>
          <a:xfrm>
            <a:off x="6133450" y="4165941"/>
            <a:ext cx="2398347" cy="52951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Flagnotes</a:t>
            </a:r>
            <a:r>
              <a:rPr lang="en-US" dirty="0"/>
              <a:t>, </a:t>
            </a:r>
            <a:r>
              <a:rPr lang="en-US" dirty="0" err="1"/>
              <a:t>tblocks</a:t>
            </a:r>
            <a:r>
              <a:rPr lang="en-US" dirty="0"/>
              <a:t> if relevant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7FD63BC-E1E1-47AD-EB2B-BF4F3228FA7C}"/>
              </a:ext>
            </a:extLst>
          </p:cNvPr>
          <p:cNvCxnSpPr>
            <a:cxnSpLocks/>
            <a:stCxn id="65" idx="2"/>
            <a:endCxn id="10" idx="0"/>
          </p:cNvCxnSpPr>
          <p:nvPr/>
        </p:nvCxnSpPr>
        <p:spPr>
          <a:xfrm flipH="1">
            <a:off x="6933156" y="4695454"/>
            <a:ext cx="399468" cy="638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36D284DD-9BD6-70C9-2430-6183CDE0F28F}"/>
              </a:ext>
            </a:extLst>
          </p:cNvPr>
          <p:cNvSpPr/>
          <p:nvPr/>
        </p:nvSpPr>
        <p:spPr>
          <a:xfrm>
            <a:off x="9984183" y="998111"/>
            <a:ext cx="2118048" cy="33590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Generated file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2748539-39E8-930D-7CD3-F71C746D8816}"/>
              </a:ext>
            </a:extLst>
          </p:cNvPr>
          <p:cNvSpPr/>
          <p:nvPr/>
        </p:nvSpPr>
        <p:spPr>
          <a:xfrm>
            <a:off x="5390408" y="643501"/>
            <a:ext cx="2799181" cy="71687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 if relevant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BEBD8-ADD0-836D-E4E1-D70CEB261C79}"/>
              </a:ext>
            </a:extLst>
          </p:cNvPr>
          <p:cNvSpPr/>
          <p:nvPr/>
        </p:nvSpPr>
        <p:spPr>
          <a:xfrm>
            <a:off x="2905381" y="3680067"/>
            <a:ext cx="2435288" cy="95172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data structure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6164C38-0472-0487-369B-49BACA4FEDEB}"/>
              </a:ext>
            </a:extLst>
          </p:cNvPr>
          <p:cNvSpPr txBox="1"/>
          <p:nvPr/>
        </p:nvSpPr>
        <p:spPr>
          <a:xfrm>
            <a:off x="8756725" y="1725507"/>
            <a:ext cx="29835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Regardless of which product you’re working on, when you call “render”, </a:t>
            </a:r>
            <a:r>
              <a:rPr lang="en-US" dirty="0" err="1"/>
              <a:t>harnice</a:t>
            </a:r>
            <a:r>
              <a:rPr lang="en-US" dirty="0"/>
              <a:t> will run “</a:t>
            </a:r>
            <a:r>
              <a:rPr lang="en-US" dirty="0" err="1"/>
              <a:t>featuretree.py</a:t>
            </a:r>
            <a:r>
              <a:rPr lang="en-U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Feature Tree, notionally based on </a:t>
            </a:r>
            <a:r>
              <a:rPr lang="en-US" dirty="0" err="1"/>
              <a:t>Solidworks</a:t>
            </a:r>
            <a:r>
              <a:rPr lang="en-US" dirty="0"/>
              <a:t>, will sequentially build up the product’s data structure based on “</a:t>
            </a:r>
            <a:r>
              <a:rPr lang="en-US" dirty="0" err="1"/>
              <a:t>prebuilders</a:t>
            </a:r>
            <a:r>
              <a:rPr lang="en-US" dirty="0"/>
              <a:t>” you can write and select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Feature Tree will also call Artifact Builders, which do stuff like generate a BOM, make a PDF drawing,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23D71E9-7A00-8461-004A-82F9282689CD}"/>
              </a:ext>
            </a:extLst>
          </p:cNvPr>
          <p:cNvSpPr txBox="1">
            <a:spLocks/>
          </p:cNvSpPr>
          <p:nvPr/>
        </p:nvSpPr>
        <p:spPr>
          <a:xfrm>
            <a:off x="5340669" y="98601"/>
            <a:ext cx="3075901" cy="499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Example of inputs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F220DD9-E316-29C7-1386-847969AB94BB}"/>
              </a:ext>
            </a:extLst>
          </p:cNvPr>
          <p:cNvSpPr txBox="1">
            <a:spLocks/>
          </p:cNvSpPr>
          <p:nvPr/>
        </p:nvSpPr>
        <p:spPr>
          <a:xfrm>
            <a:off x="5594939" y="4783725"/>
            <a:ext cx="3075901" cy="499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Example of outputs</a:t>
            </a:r>
          </a:p>
        </p:txBody>
      </p:sp>
    </p:spTree>
    <p:extLst>
      <p:ext uri="{BB962C8B-B14F-4D97-AF65-F5344CB8AC3E}">
        <p14:creationId xmlns:p14="http://schemas.microsoft.com/office/powerpoint/2010/main" val="3477715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7BAED-3B78-8B81-26DC-6F9EEA5A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001" y="90276"/>
            <a:ext cx="10515600" cy="1325563"/>
          </a:xfrm>
        </p:spPr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 workflow – for harnesses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0C6100-C6BF-6094-5DAD-61EF1D61D732}"/>
              </a:ext>
            </a:extLst>
          </p:cNvPr>
          <p:cNvSpPr/>
          <p:nvPr/>
        </p:nvSpPr>
        <p:spPr>
          <a:xfrm>
            <a:off x="3929893" y="1582161"/>
            <a:ext cx="3138974" cy="505719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harnice</a:t>
            </a:r>
            <a:r>
              <a:rPr lang="en-US" dirty="0"/>
              <a:t> --render system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C05D2D-B855-B31E-51A8-AE3B85EAFB11}"/>
              </a:ext>
            </a:extLst>
          </p:cNvPr>
          <p:cNvSpPr/>
          <p:nvPr/>
        </p:nvSpPr>
        <p:spPr>
          <a:xfrm>
            <a:off x="9392118" y="2788445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BBA67E-FE05-30A5-403B-F40AD9455727}"/>
              </a:ext>
            </a:extLst>
          </p:cNvPr>
          <p:cNvSpPr/>
          <p:nvPr/>
        </p:nvSpPr>
        <p:spPr>
          <a:xfrm>
            <a:off x="4707892" y="1955022"/>
            <a:ext cx="3138974" cy="444404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Part number </a:t>
            </a:r>
            <a:r>
              <a:rPr lang="en-US" dirty="0" err="1"/>
              <a:t>feature_tree.py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3F5D4C-DCCA-2C7B-8510-FC262AD27605}"/>
              </a:ext>
            </a:extLst>
          </p:cNvPr>
          <p:cNvSpPr/>
          <p:nvPr/>
        </p:nvSpPr>
        <p:spPr>
          <a:xfrm>
            <a:off x="6242396" y="2562484"/>
            <a:ext cx="2371722" cy="34524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Prebuilder</a:t>
            </a:r>
            <a:r>
              <a:rPr lang="en-US" dirty="0"/>
              <a:t> .</a:t>
            </a:r>
            <a:r>
              <a:rPr lang="en-US" dirty="0" err="1"/>
              <a:t>py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3FFB29-692D-6A21-ED53-FCC92A6D910B}"/>
              </a:ext>
            </a:extLst>
          </p:cNvPr>
          <p:cNvSpPr/>
          <p:nvPr/>
        </p:nvSpPr>
        <p:spPr>
          <a:xfrm>
            <a:off x="6242395" y="3258727"/>
            <a:ext cx="2371724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Prebuilder</a:t>
            </a:r>
            <a:r>
              <a:rPr lang="en-US" dirty="0"/>
              <a:t> .</a:t>
            </a:r>
            <a:r>
              <a:rPr lang="en-US" dirty="0" err="1"/>
              <a:t>py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8EA3C0-0E71-E5DF-F6BF-26A2E2001C00}"/>
              </a:ext>
            </a:extLst>
          </p:cNvPr>
          <p:cNvSpPr/>
          <p:nvPr/>
        </p:nvSpPr>
        <p:spPr>
          <a:xfrm>
            <a:off x="6242395" y="3894310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Prebuilder</a:t>
            </a:r>
            <a:r>
              <a:rPr lang="en-US" dirty="0"/>
              <a:t> .</a:t>
            </a:r>
            <a:r>
              <a:rPr lang="en-US" dirty="0" err="1"/>
              <a:t>py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8EFFEF-6F87-771A-DF2B-770378B520CB}"/>
              </a:ext>
            </a:extLst>
          </p:cNvPr>
          <p:cNvSpPr/>
          <p:nvPr/>
        </p:nvSpPr>
        <p:spPr>
          <a:xfrm>
            <a:off x="212652" y="1690995"/>
            <a:ext cx="2799181" cy="370018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instances list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BEDA31-2F3A-F21B-E42E-FE51B14F9216}"/>
              </a:ext>
            </a:extLst>
          </p:cNvPr>
          <p:cNvSpPr/>
          <p:nvPr/>
        </p:nvSpPr>
        <p:spPr>
          <a:xfrm>
            <a:off x="201001" y="2204199"/>
            <a:ext cx="2789788" cy="5261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weird build rules for this project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9161A8-36D0-CCBE-0112-DC23C9EE604C}"/>
              </a:ext>
            </a:extLst>
          </p:cNvPr>
          <p:cNvSpPr/>
          <p:nvPr/>
        </p:nvSpPr>
        <p:spPr>
          <a:xfrm>
            <a:off x="217348" y="2907724"/>
            <a:ext cx="2789788" cy="52619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company’s build rules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F39E5B-0F4E-E90E-0D17-F5999EAFC4B9}"/>
              </a:ext>
            </a:extLst>
          </p:cNvPr>
          <p:cNvSpPr/>
          <p:nvPr/>
        </p:nvSpPr>
        <p:spPr>
          <a:xfrm>
            <a:off x="9392118" y="3480065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9D0ECC2-AEF8-D3A2-1CAD-7E4A95C0239A}"/>
              </a:ext>
            </a:extLst>
          </p:cNvPr>
          <p:cNvSpPr/>
          <p:nvPr/>
        </p:nvSpPr>
        <p:spPr>
          <a:xfrm>
            <a:off x="9402865" y="4126382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Harness instances list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B87A4B7-0376-CB12-5182-A7DA5948DEF2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>
            <a:off x="3011833" y="1876004"/>
            <a:ext cx="3230563" cy="8591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4D705C2-DA69-BFAD-BABF-A0464DB6B312}"/>
              </a:ext>
            </a:extLst>
          </p:cNvPr>
          <p:cNvCxnSpPr>
            <a:cxnSpLocks/>
            <a:stCxn id="15" idx="3"/>
            <a:endCxn id="12" idx="1"/>
          </p:cNvCxnSpPr>
          <p:nvPr/>
        </p:nvCxnSpPr>
        <p:spPr>
          <a:xfrm>
            <a:off x="2990789" y="2467298"/>
            <a:ext cx="3251606" cy="9327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1ABBAB2-644A-59B7-4A82-B4554FD8731C}"/>
              </a:ext>
            </a:extLst>
          </p:cNvPr>
          <p:cNvCxnSpPr>
            <a:cxnSpLocks/>
            <a:stCxn id="16" idx="3"/>
            <a:endCxn id="13" idx="1"/>
          </p:cNvCxnSpPr>
          <p:nvPr/>
        </p:nvCxnSpPr>
        <p:spPr>
          <a:xfrm>
            <a:off x="3007136" y="3170823"/>
            <a:ext cx="3235259" cy="8648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20B9230-5F8A-E7D8-ECDC-1115D070E67A}"/>
              </a:ext>
            </a:extLst>
          </p:cNvPr>
          <p:cNvCxnSpPr>
            <a:cxnSpLocks/>
            <a:stCxn id="11" idx="3"/>
            <a:endCxn id="9" idx="1"/>
          </p:cNvCxnSpPr>
          <p:nvPr/>
        </p:nvCxnSpPr>
        <p:spPr>
          <a:xfrm>
            <a:off x="8614118" y="2735104"/>
            <a:ext cx="778000" cy="2935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CB1466F-6CDA-5DDE-057F-663EA744E792}"/>
              </a:ext>
            </a:extLst>
          </p:cNvPr>
          <p:cNvCxnSpPr>
            <a:cxnSpLocks/>
            <a:stCxn id="9" idx="1"/>
            <a:endCxn id="12" idx="3"/>
          </p:cNvCxnSpPr>
          <p:nvPr/>
        </p:nvCxnSpPr>
        <p:spPr>
          <a:xfrm flipH="1">
            <a:off x="8614119" y="3028625"/>
            <a:ext cx="777999" cy="3714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AE81CB3-3A9B-5649-D716-5DF394F6B826}"/>
              </a:ext>
            </a:extLst>
          </p:cNvPr>
          <p:cNvCxnSpPr>
            <a:cxnSpLocks/>
            <a:stCxn id="12" idx="3"/>
            <a:endCxn id="17" idx="1"/>
          </p:cNvCxnSpPr>
          <p:nvPr/>
        </p:nvCxnSpPr>
        <p:spPr>
          <a:xfrm>
            <a:off x="8614119" y="3400095"/>
            <a:ext cx="777999" cy="3201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397C258-12D5-67C9-AFA2-CF18C149171B}"/>
              </a:ext>
            </a:extLst>
          </p:cNvPr>
          <p:cNvCxnSpPr>
            <a:cxnSpLocks/>
            <a:stCxn id="17" idx="1"/>
            <a:endCxn id="13" idx="3"/>
          </p:cNvCxnSpPr>
          <p:nvPr/>
        </p:nvCxnSpPr>
        <p:spPr>
          <a:xfrm flipH="1">
            <a:off x="8614118" y="3720245"/>
            <a:ext cx="778000" cy="3154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F75D2CB-A373-A8BA-0007-68B7EDF5B4DB}"/>
              </a:ext>
            </a:extLst>
          </p:cNvPr>
          <p:cNvCxnSpPr>
            <a:cxnSpLocks/>
            <a:stCxn id="13" idx="3"/>
            <a:endCxn id="18" idx="1"/>
          </p:cNvCxnSpPr>
          <p:nvPr/>
        </p:nvCxnSpPr>
        <p:spPr>
          <a:xfrm>
            <a:off x="8614118" y="4035678"/>
            <a:ext cx="788747" cy="3308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420A68C6-02FC-67FE-5398-4AADB67624B9}"/>
              </a:ext>
            </a:extLst>
          </p:cNvPr>
          <p:cNvSpPr/>
          <p:nvPr/>
        </p:nvSpPr>
        <p:spPr>
          <a:xfrm>
            <a:off x="6277379" y="4610520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Artifact builder .</a:t>
            </a:r>
            <a:r>
              <a:rPr lang="en-US" dirty="0" err="1"/>
              <a:t>py</a:t>
            </a:r>
            <a:endParaRPr 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556AAB5-593D-8438-6E34-22DE6833EADB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8649102" y="4751888"/>
            <a:ext cx="753763" cy="46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074071AF-9FDD-CB54-48A5-4CE806AA7251}"/>
              </a:ext>
            </a:extLst>
          </p:cNvPr>
          <p:cNvSpPr/>
          <p:nvPr/>
        </p:nvSpPr>
        <p:spPr>
          <a:xfrm>
            <a:off x="9402865" y="4950214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PDF drawing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64F259F-C915-DDF5-46C5-7859A58CCFBA}"/>
              </a:ext>
            </a:extLst>
          </p:cNvPr>
          <p:cNvCxnSpPr>
            <a:cxnSpLocks/>
            <a:stCxn id="18" idx="1"/>
            <a:endCxn id="27" idx="3"/>
          </p:cNvCxnSpPr>
          <p:nvPr/>
        </p:nvCxnSpPr>
        <p:spPr>
          <a:xfrm flipH="1">
            <a:off x="8649102" y="4366562"/>
            <a:ext cx="753763" cy="3853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92CD58CE-6C16-BB49-1456-C6D498C27217}"/>
              </a:ext>
            </a:extLst>
          </p:cNvPr>
          <p:cNvSpPr/>
          <p:nvPr/>
        </p:nvSpPr>
        <p:spPr>
          <a:xfrm>
            <a:off x="6253142" y="5224139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Artifact builder .</a:t>
            </a:r>
            <a:r>
              <a:rPr lang="en-US" dirty="0" err="1"/>
              <a:t>py</a:t>
            </a:r>
            <a:endParaRPr lang="en-US" dirty="0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6673CCD-BFC7-97C7-7BA9-94F82CB5502D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8624865" y="5365507"/>
            <a:ext cx="753763" cy="46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18DAAF36-DAAA-11DE-AC28-74B3F27149B6}"/>
              </a:ext>
            </a:extLst>
          </p:cNvPr>
          <p:cNvSpPr/>
          <p:nvPr/>
        </p:nvSpPr>
        <p:spPr>
          <a:xfrm>
            <a:off x="9378628" y="5563833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BOM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F02C1DC-3B69-4034-85F0-64072C9632F0}"/>
              </a:ext>
            </a:extLst>
          </p:cNvPr>
          <p:cNvSpPr/>
          <p:nvPr/>
        </p:nvSpPr>
        <p:spPr>
          <a:xfrm>
            <a:off x="6266632" y="5835083"/>
            <a:ext cx="2371723" cy="28273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Artifact builder .</a:t>
            </a:r>
            <a:r>
              <a:rPr lang="en-US" dirty="0" err="1"/>
              <a:t>py</a:t>
            </a:r>
            <a:endParaRPr lang="en-US" dirty="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598F418-EAA3-4C1C-FC7A-EC80130086F5}"/>
              </a:ext>
            </a:extLst>
          </p:cNvPr>
          <p:cNvCxnSpPr>
            <a:cxnSpLocks/>
            <a:stCxn id="53" idx="3"/>
          </p:cNvCxnSpPr>
          <p:nvPr/>
        </p:nvCxnSpPr>
        <p:spPr>
          <a:xfrm>
            <a:off x="8638355" y="5976451"/>
            <a:ext cx="753763" cy="460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AC11EF5D-6BCC-B009-26B3-1A92C0AA5C66}"/>
              </a:ext>
            </a:extLst>
          </p:cNvPr>
          <p:cNvSpPr/>
          <p:nvPr/>
        </p:nvSpPr>
        <p:spPr>
          <a:xfrm>
            <a:off x="9392118" y="6174777"/>
            <a:ext cx="2435288" cy="48036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Vdrop</a:t>
            </a:r>
            <a:r>
              <a:rPr lang="en-US" dirty="0"/>
              <a:t> calcs idk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658A829-F790-599C-CF18-D1245FB987E3}"/>
              </a:ext>
            </a:extLst>
          </p:cNvPr>
          <p:cNvCxnSpPr>
            <a:cxnSpLocks/>
            <a:stCxn id="18" idx="1"/>
            <a:endCxn id="50" idx="3"/>
          </p:cNvCxnSpPr>
          <p:nvPr/>
        </p:nvCxnSpPr>
        <p:spPr>
          <a:xfrm flipH="1">
            <a:off x="8624865" y="4366562"/>
            <a:ext cx="778000" cy="9989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5458D8A-68B6-3BFB-ECE9-8FADCA14A132}"/>
              </a:ext>
            </a:extLst>
          </p:cNvPr>
          <p:cNvCxnSpPr>
            <a:cxnSpLocks/>
            <a:stCxn id="18" idx="1"/>
            <a:endCxn id="53" idx="3"/>
          </p:cNvCxnSpPr>
          <p:nvPr/>
        </p:nvCxnSpPr>
        <p:spPr>
          <a:xfrm flipH="1">
            <a:off x="8638355" y="4366562"/>
            <a:ext cx="764510" cy="16098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3FAE05F1-AC46-26A4-FFB4-8E9B88A887A8}"/>
              </a:ext>
            </a:extLst>
          </p:cNvPr>
          <p:cNvSpPr/>
          <p:nvPr/>
        </p:nvSpPr>
        <p:spPr>
          <a:xfrm>
            <a:off x="9984185" y="41200"/>
            <a:ext cx="2118048" cy="33590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User editable per product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7FBCE17-B44E-F9C1-F9FA-8AAA4918D624}"/>
              </a:ext>
            </a:extLst>
          </p:cNvPr>
          <p:cNvSpPr/>
          <p:nvPr/>
        </p:nvSpPr>
        <p:spPr>
          <a:xfrm>
            <a:off x="9984184" y="360582"/>
            <a:ext cx="2118048" cy="3359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 err="1">
                <a:solidFill>
                  <a:schemeClr val="tx1"/>
                </a:solidFill>
              </a:rPr>
              <a:t>Harnice</a:t>
            </a:r>
            <a:r>
              <a:rPr lang="en-US" sz="1200" i="1" dirty="0">
                <a:solidFill>
                  <a:schemeClr val="tx1"/>
                </a:solidFill>
              </a:rPr>
              <a:t> module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E088DA-3C3B-BDC4-242E-04BEA05A4B5C}"/>
              </a:ext>
            </a:extLst>
          </p:cNvPr>
          <p:cNvSpPr/>
          <p:nvPr/>
        </p:nvSpPr>
        <p:spPr>
          <a:xfrm>
            <a:off x="9984184" y="685658"/>
            <a:ext cx="2118048" cy="3359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Import from library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9724878-0337-0314-B9F4-5E24CB64DC91}"/>
              </a:ext>
            </a:extLst>
          </p:cNvPr>
          <p:cNvSpPr/>
          <p:nvPr/>
        </p:nvSpPr>
        <p:spPr>
          <a:xfrm>
            <a:off x="9984183" y="998111"/>
            <a:ext cx="2118048" cy="33590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i="1" dirty="0">
                <a:solidFill>
                  <a:schemeClr val="tx1"/>
                </a:solidFill>
              </a:rPr>
              <a:t>Generated file</a:t>
            </a:r>
          </a:p>
        </p:txBody>
      </p:sp>
    </p:spTree>
    <p:extLst>
      <p:ext uri="{BB962C8B-B14F-4D97-AF65-F5344CB8AC3E}">
        <p14:creationId xmlns:p14="http://schemas.microsoft.com/office/powerpoint/2010/main" val="2942204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5F736-3763-398A-2723-37CA1610F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E786-63E0-FE89-0965-0F8091122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7" y="54177"/>
            <a:ext cx="7138806" cy="737393"/>
          </a:xfrm>
        </p:spPr>
        <p:txBody>
          <a:bodyPr/>
          <a:lstStyle/>
          <a:p>
            <a:r>
              <a:rPr lang="en-US" dirty="0"/>
              <a:t>System Feature Tree Example</a:t>
            </a:r>
          </a:p>
        </p:txBody>
      </p:sp>
      <p:pic>
        <p:nvPicPr>
          <p:cNvPr id="14" name="Picture 1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F9667993-CD20-0367-7D94-61CCB3BE8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63" y="791570"/>
            <a:ext cx="6588109" cy="562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152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811A2-D229-1ACC-6874-81E11A3D2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CF099-90A4-CD9D-2055-54C13DD0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67" y="54177"/>
            <a:ext cx="7138806" cy="737393"/>
          </a:xfrm>
        </p:spPr>
        <p:txBody>
          <a:bodyPr/>
          <a:lstStyle/>
          <a:p>
            <a:r>
              <a:rPr lang="en-US" dirty="0"/>
              <a:t>Macros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E9A753-1E97-7C47-36C9-BE0A963A7CC8}"/>
              </a:ext>
            </a:extLst>
          </p:cNvPr>
          <p:cNvSpPr txBox="1"/>
          <p:nvPr/>
        </p:nvSpPr>
        <p:spPr>
          <a:xfrm>
            <a:off x="5287617" y="1469125"/>
            <a:ext cx="612250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macro is a chunk of Python that has access to your project files or any other Python-capable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When you call </a:t>
            </a:r>
            <a:r>
              <a:rPr lang="en-US" sz="2400" dirty="0" err="1"/>
              <a:t>featuretree_utils.run_macro</a:t>
            </a:r>
            <a:r>
              <a:rPr lang="en-US" sz="2400" dirty="0"/>
              <a:t>(), it will import the macro from a library and run it in your 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Some macros are designed to be used to build systems, build harnesses, or export contents “artifacts” from a harness instances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D0D4A8-B4E9-FEFA-F71E-FC730851F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79" y="956394"/>
            <a:ext cx="3879096" cy="5630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376784-D11D-186E-3760-BC820E09690F}"/>
              </a:ext>
            </a:extLst>
          </p:cNvPr>
          <p:cNvSpPr txBox="1"/>
          <p:nvPr/>
        </p:nvSpPr>
        <p:spPr>
          <a:xfrm>
            <a:off x="288550" y="606904"/>
            <a:ext cx="6122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Macros I currently have written in the public library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8B4AC8-06D6-3616-9876-F846B7D259E8}"/>
              </a:ext>
            </a:extLst>
          </p:cNvPr>
          <p:cNvSpPr/>
          <p:nvPr/>
        </p:nvSpPr>
        <p:spPr>
          <a:xfrm>
            <a:off x="477079" y="2292626"/>
            <a:ext cx="3697356" cy="4439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95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28F1C-B7EB-A465-80BF-371A41C6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65FCD-E419-656D-D574-1F9D578B9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B07A8-AB2C-E73D-032A-4C0CACC8F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1825625"/>
            <a:ext cx="10967720" cy="4351338"/>
          </a:xfrm>
        </p:spPr>
        <p:txBody>
          <a:bodyPr/>
          <a:lstStyle/>
          <a:p>
            <a:r>
              <a:rPr lang="en-US" dirty="0"/>
              <a:t>I wrote this in past tense, but it’s </a:t>
            </a:r>
            <a:r>
              <a:rPr lang="en-US" b="1" dirty="0"/>
              <a:t>far </a:t>
            </a:r>
            <a:r>
              <a:rPr lang="en-US" dirty="0"/>
              <a:t>from done!</a:t>
            </a:r>
          </a:p>
          <a:p>
            <a:r>
              <a:rPr lang="en-US" dirty="0"/>
              <a:t>This is my first-ever real coding project</a:t>
            </a:r>
          </a:p>
          <a:p>
            <a:pPr lvl="1"/>
            <a:r>
              <a:rPr lang="en-US" dirty="0"/>
              <a:t>I don’t claim that my implementation is any good – just judge my approach!</a:t>
            </a:r>
          </a:p>
          <a:p>
            <a:r>
              <a:rPr lang="en-US" dirty="0"/>
              <a:t>I’ve never truly used another real systems engineering tool</a:t>
            </a:r>
          </a:p>
          <a:p>
            <a:pPr lvl="1"/>
            <a:r>
              <a:rPr lang="en-US" dirty="0"/>
              <a:t>Maybe I’m reinventing a wheel</a:t>
            </a:r>
          </a:p>
          <a:p>
            <a:pPr lvl="1"/>
            <a:r>
              <a:rPr lang="en-US" dirty="0"/>
              <a:t>Maybe we can steal all their business by making the first free and open source electrical systems engineering tool</a:t>
            </a:r>
          </a:p>
        </p:txBody>
      </p:sp>
    </p:spTree>
    <p:extLst>
      <p:ext uri="{BB962C8B-B14F-4D97-AF65-F5344CB8AC3E}">
        <p14:creationId xmlns:p14="http://schemas.microsoft.com/office/powerpoint/2010/main" val="1339080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82B2C-66CF-0D9E-4B5F-3C7DE4C3E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BA6AA-8E2A-93C9-A26E-CAB118A98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58" y="99036"/>
            <a:ext cx="10515600" cy="1325563"/>
          </a:xfrm>
        </p:spPr>
        <p:txBody>
          <a:bodyPr/>
          <a:lstStyle/>
          <a:p>
            <a:r>
              <a:rPr lang="en-US" dirty="0"/>
              <a:t>Build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83FC1-D6E1-9BF2-6ABD-E0C679426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158" y="1279838"/>
            <a:ext cx="10988842" cy="5187580"/>
          </a:xfrm>
        </p:spPr>
        <p:txBody>
          <a:bodyPr>
            <a:normAutofit/>
          </a:bodyPr>
          <a:lstStyle/>
          <a:p>
            <a:r>
              <a:rPr lang="en-US" dirty="0"/>
              <a:t>Intended to add or modify lines on an instances list based on a standard set of rules or instructions</a:t>
            </a:r>
          </a:p>
          <a:p>
            <a:pPr lvl="1"/>
            <a:r>
              <a:rPr lang="en-US" dirty="0"/>
              <a:t>Can read information from the instances list</a:t>
            </a:r>
          </a:p>
          <a:p>
            <a:pPr lvl="1"/>
            <a:r>
              <a:rPr lang="en-US" dirty="0"/>
              <a:t>Can read information from other support files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 err="1"/>
              <a:t>featuretree.runprebuilder</a:t>
            </a:r>
            <a:r>
              <a:rPr lang="en-US" dirty="0"/>
              <a:t>(“</a:t>
            </a:r>
            <a:r>
              <a:rPr lang="en-US" dirty="0" err="1"/>
              <a:t>wireviz_yaml_prebuilder</a:t>
            </a:r>
            <a:r>
              <a:rPr lang="en-US" dirty="0"/>
              <a:t>”, “public”)</a:t>
            </a:r>
          </a:p>
          <a:p>
            <a:pPr lvl="2"/>
            <a:r>
              <a:rPr lang="en-US" dirty="0"/>
              <a:t>Reads a </a:t>
            </a:r>
            <a:r>
              <a:rPr lang="en-US" dirty="0" err="1"/>
              <a:t>wireviz</a:t>
            </a:r>
            <a:r>
              <a:rPr lang="en-US" dirty="0"/>
              <a:t> YAML (another commonly used harness design format)</a:t>
            </a:r>
          </a:p>
          <a:p>
            <a:pPr lvl="1"/>
            <a:r>
              <a:rPr lang="en-US" dirty="0" err="1"/>
              <a:t>featuretree.runprebuilder</a:t>
            </a:r>
            <a:r>
              <a:rPr lang="en-US" dirty="0"/>
              <a:t>(“</a:t>
            </a:r>
            <a:r>
              <a:rPr lang="en-US" dirty="0" err="1"/>
              <a:t>add_yellow_htshrk_to_plugs</a:t>
            </a:r>
            <a:r>
              <a:rPr lang="en-US" dirty="0"/>
              <a:t>”, “</a:t>
            </a:r>
            <a:r>
              <a:rPr lang="en-US" dirty="0" err="1"/>
              <a:t>kenyonshutt</a:t>
            </a:r>
            <a:r>
              <a:rPr lang="en-US" dirty="0"/>
              <a:t>”)</a:t>
            </a:r>
          </a:p>
          <a:p>
            <a:pPr lvl="2"/>
            <a:r>
              <a:rPr lang="en-US" dirty="0"/>
              <a:t>You can write any rule or set of rules you want in Python, save it to your library, and call it from a harness feature tree.</a:t>
            </a:r>
          </a:p>
          <a:p>
            <a:pPr lvl="2"/>
            <a:r>
              <a:rPr lang="en-US" dirty="0"/>
              <a:t>This one, for example, might scour the instances list:</a:t>
            </a:r>
          </a:p>
          <a:p>
            <a:pPr lvl="3"/>
            <a:r>
              <a:rPr lang="en-US" dirty="0"/>
              <a:t>for plug in </a:t>
            </a:r>
            <a:r>
              <a:rPr lang="en-US" dirty="0" err="1"/>
              <a:t>instances_list</a:t>
            </a:r>
            <a:r>
              <a:rPr lang="en-US" dirty="0"/>
              <a:t>:</a:t>
            </a:r>
          </a:p>
          <a:p>
            <a:pPr lvl="4"/>
            <a:r>
              <a:rPr lang="en-US" dirty="0"/>
              <a:t>if </a:t>
            </a:r>
            <a:r>
              <a:rPr lang="en-US" dirty="0" err="1"/>
              <a:t>item_type</a:t>
            </a:r>
            <a:r>
              <a:rPr lang="en-US" dirty="0"/>
              <a:t>==plug:</a:t>
            </a:r>
          </a:p>
          <a:p>
            <a:pPr lvl="5"/>
            <a:r>
              <a:rPr lang="en-US" dirty="0" err="1"/>
              <a:t>instances_list.add</a:t>
            </a:r>
            <a:r>
              <a:rPr lang="en-US" dirty="0"/>
              <a:t>(</a:t>
            </a:r>
            <a:r>
              <a:rPr lang="en-US" dirty="0" err="1"/>
              <a:t>heatshrink</a:t>
            </a:r>
            <a:r>
              <a:rPr lang="en-US" dirty="0"/>
              <a:t>, to cable near plug)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737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12FE2-81F6-FD30-3BC8-35C31BBE2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C19C-7FCB-18A1-8782-5502F0A8A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58" y="244809"/>
            <a:ext cx="10515600" cy="1325563"/>
          </a:xfrm>
        </p:spPr>
        <p:txBody>
          <a:bodyPr/>
          <a:lstStyle/>
          <a:p>
            <a:r>
              <a:rPr lang="en-US" dirty="0"/>
              <a:t>Outputs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65409-F11B-2990-3465-6AF122102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158" y="1425611"/>
            <a:ext cx="10515600" cy="3002010"/>
          </a:xfrm>
        </p:spPr>
        <p:txBody>
          <a:bodyPr>
            <a:normAutofit/>
          </a:bodyPr>
          <a:lstStyle/>
          <a:p>
            <a:r>
              <a:rPr lang="en-US" dirty="0"/>
              <a:t>Output Macros will scour the Instances List or other artifact outputs and make other things out of it</a:t>
            </a:r>
          </a:p>
          <a:p>
            <a:pPr lvl="1"/>
            <a:r>
              <a:rPr lang="en-US" dirty="0"/>
              <a:t>BOM</a:t>
            </a:r>
          </a:p>
          <a:p>
            <a:pPr lvl="1"/>
            <a:r>
              <a:rPr lang="en-US" dirty="0"/>
              <a:t>Formboard arrangement</a:t>
            </a:r>
          </a:p>
          <a:p>
            <a:pPr lvl="1"/>
            <a:r>
              <a:rPr lang="en-US" dirty="0"/>
              <a:t>PDF drawing sheet</a:t>
            </a:r>
          </a:p>
          <a:p>
            <a:pPr lvl="1"/>
            <a:r>
              <a:rPr lang="en-US" dirty="0"/>
              <a:t>Analysis calcs</a:t>
            </a:r>
          </a:p>
          <a:p>
            <a:pPr lvl="1"/>
            <a:r>
              <a:rPr lang="en-US" dirty="0"/>
              <a:t>Write your own!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81F864-79C3-219F-932C-A66971F60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726" y="4356203"/>
            <a:ext cx="11472547" cy="238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8672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CE34AD-11BD-F842-2D8A-F1171F679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C47D2-4542-8127-6A0F-6FF20BD45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297953"/>
            <a:ext cx="6401696" cy="1325563"/>
          </a:xfrm>
        </p:spPr>
        <p:txBody>
          <a:bodyPr>
            <a:normAutofit/>
          </a:bodyPr>
          <a:lstStyle/>
          <a:p>
            <a:r>
              <a:rPr lang="en-US" dirty="0"/>
              <a:t>Data structure: “</a:t>
            </a:r>
            <a:r>
              <a:rPr lang="en-US" dirty="0" err="1"/>
              <a:t>instances_list.tsv</a:t>
            </a:r>
            <a:r>
              <a:rPr lang="en-US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B3C40-2004-9132-9B3D-42A17A828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06" y="2078190"/>
            <a:ext cx="6401696" cy="4351338"/>
          </a:xfrm>
        </p:spPr>
        <p:txBody>
          <a:bodyPr/>
          <a:lstStyle/>
          <a:p>
            <a:pPr lvl="1"/>
            <a:r>
              <a:rPr lang="en-US" dirty="0"/>
              <a:t>A list of every single item, idea, note, part, instruction, circuit, literally anything that comprehensively describes how to build that harness or system</a:t>
            </a:r>
          </a:p>
          <a:p>
            <a:pPr lvl="1"/>
            <a:r>
              <a:rPr lang="en-US" dirty="0"/>
              <a:t>TSV (tab-separated-values, big spreadsheet)</a:t>
            </a:r>
          </a:p>
          <a:p>
            <a:pPr lvl="1"/>
            <a:r>
              <a:rPr lang="en-US" dirty="0"/>
              <a:t>Declined alternatives: STEP files, schematics, dictionaries not general, descriptive, or human readable enough</a:t>
            </a:r>
          </a:p>
        </p:txBody>
      </p:sp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C800A369-1C13-EE47-38EF-10A38281A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986" y="0"/>
            <a:ext cx="47390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354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D0529-79B5-FDB0-5DF5-DF5EB4656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DE09B873-2A6E-0409-D1E3-0C6C598A0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983686" cy="711347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547002-8DD8-C23E-B392-E3D79B71D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1693"/>
            <a:ext cx="7415463" cy="75381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Harness Instances List example</a:t>
            </a:r>
          </a:p>
        </p:txBody>
      </p:sp>
    </p:spTree>
    <p:extLst>
      <p:ext uri="{BB962C8B-B14F-4D97-AF65-F5344CB8AC3E}">
        <p14:creationId xmlns:p14="http://schemas.microsoft.com/office/powerpoint/2010/main" val="4274581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86EF7-2FA8-CB93-9701-367775372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77825"/>
            <a:ext cx="10515600" cy="854075"/>
          </a:xfrm>
        </p:spPr>
        <p:txBody>
          <a:bodyPr/>
          <a:lstStyle/>
          <a:p>
            <a:r>
              <a:rPr lang="en-US" dirty="0"/>
              <a:t>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21F2F-BAB0-52EC-9D46-50DC5E5C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625"/>
            <a:ext cx="10515600" cy="4351338"/>
          </a:xfrm>
        </p:spPr>
        <p:txBody>
          <a:bodyPr/>
          <a:lstStyle/>
          <a:p>
            <a:r>
              <a:rPr lang="en-US" dirty="0"/>
              <a:t>Parts, macros, </a:t>
            </a:r>
            <a:r>
              <a:rPr lang="en-US" dirty="0" err="1"/>
              <a:t>titleblocks</a:t>
            </a:r>
            <a:r>
              <a:rPr lang="en-US" dirty="0"/>
              <a:t>, </a:t>
            </a:r>
            <a:r>
              <a:rPr lang="en-US" dirty="0" err="1"/>
              <a:t>flagnotes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, should be re-used and referenced for any future use</a:t>
            </a:r>
          </a:p>
          <a:p>
            <a:r>
              <a:rPr lang="en-US" dirty="0"/>
              <a:t>Users are heavily encouraged to contribute to the public git repo for your cots parts</a:t>
            </a:r>
          </a:p>
          <a:p>
            <a:pPr lvl="1"/>
            <a:r>
              <a:rPr lang="en-US" b="1" dirty="0" err="1"/>
              <a:t>harnice</a:t>
            </a:r>
            <a:r>
              <a:rPr lang="en-US" b="1" dirty="0"/>
              <a:t>-library-public</a:t>
            </a:r>
          </a:p>
          <a:p>
            <a:r>
              <a:rPr lang="en-US" dirty="0"/>
              <a:t>However, you can define paths to as many library repos as you want.</a:t>
            </a:r>
          </a:p>
          <a:p>
            <a:pPr lvl="1"/>
            <a:r>
              <a:rPr lang="en-US" b="1" dirty="0"/>
              <a:t>my-company-</a:t>
            </a:r>
            <a:r>
              <a:rPr lang="en-US" b="1" dirty="0" err="1"/>
              <a:t>harnice</a:t>
            </a:r>
            <a:r>
              <a:rPr lang="en-US" b="1" dirty="0"/>
              <a:t>-library</a:t>
            </a:r>
          </a:p>
          <a:p>
            <a:pPr lvl="1"/>
            <a:r>
              <a:rPr lang="en-US" b="1" dirty="0"/>
              <a:t>my-super-top-secret-</a:t>
            </a:r>
            <a:r>
              <a:rPr lang="en-US" b="1" dirty="0" err="1"/>
              <a:t>harnice</a:t>
            </a:r>
            <a:r>
              <a:rPr lang="en-US" b="1" dirty="0"/>
              <a:t>-library</a:t>
            </a:r>
          </a:p>
          <a:p>
            <a:r>
              <a:rPr lang="en-US" dirty="0"/>
              <a:t>You don’t even have to use git to control it if you don’t want!</a:t>
            </a:r>
          </a:p>
        </p:txBody>
      </p:sp>
    </p:spTree>
    <p:extLst>
      <p:ext uri="{BB962C8B-B14F-4D97-AF65-F5344CB8AC3E}">
        <p14:creationId xmlns:p14="http://schemas.microsoft.com/office/powerpoint/2010/main" val="23418635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CA2B5-91E5-5380-B49B-9B0B78F6B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6DA6659-D038-1BA9-D44E-53AACCCA9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05" y="3042039"/>
            <a:ext cx="5747905" cy="37505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0BC46D-0DF8-46D7-DBC8-75089FFA7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349" y="150852"/>
            <a:ext cx="10515600" cy="854075"/>
          </a:xfrm>
        </p:spPr>
        <p:txBody>
          <a:bodyPr/>
          <a:lstStyle/>
          <a:p>
            <a:r>
              <a:rPr lang="en-US" dirty="0"/>
              <a:t>Product version control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850B8A-20B3-D9B7-22D7-147A081DA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767" y="2874051"/>
            <a:ext cx="7254884" cy="434116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pic>
        <p:nvPicPr>
          <p:cNvPr id="5" name="Picture 4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9B7F99BD-93CE-87F2-1E20-F58F38779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438269"/>
            <a:ext cx="5969576" cy="1787297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EED5D4-94F2-4824-BB48-7B215A2E7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7112" y="983132"/>
            <a:ext cx="7122721" cy="1606025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59F42F1-F4DE-9AA2-D591-661DD4F324E6}"/>
              </a:ext>
            </a:extLst>
          </p:cNvPr>
          <p:cNvCxnSpPr/>
          <p:nvPr/>
        </p:nvCxnSpPr>
        <p:spPr>
          <a:xfrm flipV="1">
            <a:off x="6870865" y="1498027"/>
            <a:ext cx="558140" cy="135574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44C3099-242F-771E-0E1F-4A58F1371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55" y="983132"/>
            <a:ext cx="4504212" cy="2259905"/>
          </a:xfrm>
        </p:spPr>
        <p:txBody>
          <a:bodyPr>
            <a:normAutofit fontScale="85000" lnSpcReduction="10000"/>
          </a:bodyPr>
          <a:lstStyle/>
          <a:p>
            <a:r>
              <a:rPr lang="en-US" sz="1800" dirty="0"/>
              <a:t>To “render” a product (harness, part, </a:t>
            </a:r>
            <a:r>
              <a:rPr lang="en-US" sz="1800" dirty="0" err="1"/>
              <a:t>etc</a:t>
            </a:r>
            <a:r>
              <a:rPr lang="en-US" sz="1800" dirty="0"/>
              <a:t>) with </a:t>
            </a:r>
            <a:r>
              <a:rPr lang="en-US" sz="1800" dirty="0" err="1"/>
              <a:t>Harnice</a:t>
            </a:r>
            <a:r>
              <a:rPr lang="en-US" sz="1800" dirty="0"/>
              <a:t>, the CLI will force you to operate in a “rev folder”</a:t>
            </a:r>
          </a:p>
          <a:p>
            <a:r>
              <a:rPr lang="en-US" sz="1800" dirty="0"/>
              <a:t>Revision data always stored in </a:t>
            </a:r>
            <a:r>
              <a:rPr lang="en-US" sz="1800" dirty="0" err="1"/>
              <a:t>revision_history.tsv</a:t>
            </a:r>
            <a:endParaRPr lang="en-US" sz="1800" dirty="0"/>
          </a:p>
          <a:p>
            <a:r>
              <a:rPr lang="en-US" sz="1800" dirty="0" err="1"/>
              <a:t>Harnice</a:t>
            </a:r>
            <a:r>
              <a:rPr lang="en-US" sz="1800" dirty="0"/>
              <a:t> will not render a revision if there’s data in the “status” field, i.e. “released” or “outdated”</a:t>
            </a:r>
          </a:p>
          <a:p>
            <a:r>
              <a:rPr lang="en-US" sz="1800" dirty="0"/>
              <a:t>Revision information can be referenced elsewhere, ex in </a:t>
            </a:r>
            <a:r>
              <a:rPr lang="en-US" sz="1800" dirty="0" err="1"/>
              <a:t>pdf_generator</a:t>
            </a:r>
            <a:endParaRPr lang="en-US" sz="1800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9CBFC-15B8-366E-DD27-603CC5CCC26C}"/>
              </a:ext>
            </a:extLst>
          </p:cNvPr>
          <p:cNvCxnSpPr>
            <a:cxnSpLocks/>
          </p:cNvCxnSpPr>
          <p:nvPr/>
        </p:nvCxnSpPr>
        <p:spPr>
          <a:xfrm flipV="1">
            <a:off x="9773920" y="1148080"/>
            <a:ext cx="457200" cy="331135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48949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96C73-6569-70AD-6AFA-87BEB4282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EA8F3-A280-9D92-2312-F979A5682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77825"/>
            <a:ext cx="10515600" cy="854075"/>
          </a:xfrm>
        </p:spPr>
        <p:txBody>
          <a:bodyPr/>
          <a:lstStyle/>
          <a:p>
            <a:r>
              <a:rPr lang="en-US" dirty="0"/>
              <a:t>Library flexibility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C4E44CC-B243-3F16-DAE3-8A04645BB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00" y="1909666"/>
            <a:ext cx="3233614" cy="4570508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83655CD-795A-08CA-A98D-0BEBDE3D4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287" y="1912402"/>
            <a:ext cx="3062013" cy="456503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A86272-6608-5BDA-DAD3-273E16A1134F}"/>
              </a:ext>
            </a:extLst>
          </p:cNvPr>
          <p:cNvSpPr txBox="1"/>
          <p:nvPr/>
        </p:nvSpPr>
        <p:spPr>
          <a:xfrm>
            <a:off x="419100" y="1115757"/>
            <a:ext cx="531322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All parts in a library are version controlled per previous slide…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022AA3-BB98-09DA-F525-9D98FD5F0878}"/>
              </a:ext>
            </a:extLst>
          </p:cNvPr>
          <p:cNvSpPr txBox="1"/>
          <p:nvPr/>
        </p:nvSpPr>
        <p:spPr>
          <a:xfrm>
            <a:off x="6384278" y="1059514"/>
            <a:ext cx="5110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importing an item from library, you can request different versions or overwrite imported libraries flexibly…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BB937C-2381-EE35-1937-A1ABD5306FC0}"/>
              </a:ext>
            </a:extLst>
          </p:cNvPr>
          <p:cNvSpPr txBox="1"/>
          <p:nvPr/>
        </p:nvSpPr>
        <p:spPr>
          <a:xfrm>
            <a:off x="127000" y="4833003"/>
            <a:ext cx="1841500" cy="738664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/>
              <a:t>revision_history.tsv</a:t>
            </a:r>
            <a:r>
              <a:rPr lang="en-US" sz="1400" dirty="0"/>
              <a:t> to track all revisions of a product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155275-2A9F-0C60-CD38-360A363A6AF1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1968500" y="5202335"/>
            <a:ext cx="520700" cy="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163A49C-5695-4C42-4B9D-6453C48DE24A}"/>
              </a:ext>
            </a:extLst>
          </p:cNvPr>
          <p:cNvSpPr txBox="1"/>
          <p:nvPr/>
        </p:nvSpPr>
        <p:spPr>
          <a:xfrm>
            <a:off x="6096000" y="3828683"/>
            <a:ext cx="1841500" cy="95410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User-editable copy (</a:t>
            </a:r>
            <a:r>
              <a:rPr lang="en-US" sz="1400" dirty="0" err="1"/>
              <a:t>instances_list</a:t>
            </a:r>
            <a:r>
              <a:rPr lang="en-US" sz="1400" dirty="0"/>
              <a:t> tracks “modified” from imported library)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7EC027F-280B-5F39-9D1D-158279867B08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7937500" y="4305737"/>
            <a:ext cx="1111497" cy="35942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07C98D9-7FB9-9295-A02D-1C53BB87DCE1}"/>
              </a:ext>
            </a:extLst>
          </p:cNvPr>
          <p:cNvSpPr txBox="1"/>
          <p:nvPr/>
        </p:nvSpPr>
        <p:spPr>
          <a:xfrm>
            <a:off x="6096000" y="2698760"/>
            <a:ext cx="1841500" cy="95410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Library will be imported new at every Render for traceability purposes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9882256-4CB2-0A89-680C-BBFD9DA2B220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7937500" y="3175814"/>
            <a:ext cx="1111497" cy="937941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06BC4F1C-3A75-3176-8A13-0AA7785A7149}"/>
              </a:ext>
            </a:extLst>
          </p:cNvPr>
          <p:cNvSpPr txBox="1"/>
          <p:nvPr/>
        </p:nvSpPr>
        <p:spPr>
          <a:xfrm>
            <a:off x="6096000" y="4939049"/>
            <a:ext cx="1841500" cy="95410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Different instances, even with the same MPN, are imported separately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35A2078-CF28-92B3-CDCC-F1EEA2364833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7937500" y="5416103"/>
            <a:ext cx="933368" cy="5578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6268E98-96EC-3998-CBB6-8419F7110C9E}"/>
              </a:ext>
            </a:extLst>
          </p:cNvPr>
          <p:cNvCxnSpPr>
            <a:cxnSpLocks/>
          </p:cNvCxnSpPr>
          <p:nvPr/>
        </p:nvCxnSpPr>
        <p:spPr>
          <a:xfrm>
            <a:off x="5795158" y="1231900"/>
            <a:ext cx="12566" cy="53945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81E55B3-6F89-98F9-7CA3-93FED3FEE2C2}"/>
              </a:ext>
            </a:extLst>
          </p:cNvPr>
          <p:cNvSpPr txBox="1"/>
          <p:nvPr/>
        </p:nvSpPr>
        <p:spPr>
          <a:xfrm>
            <a:off x="6096000" y="6079544"/>
            <a:ext cx="1841500" cy="523220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All imported items work the same way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7EC2991-DAC5-7E0D-B7E9-64A702D25595}"/>
              </a:ext>
            </a:extLst>
          </p:cNvPr>
          <p:cNvCxnSpPr>
            <a:cxnSpLocks/>
            <a:stCxn id="44" idx="3"/>
          </p:cNvCxnSpPr>
          <p:nvPr/>
        </p:nvCxnSpPr>
        <p:spPr>
          <a:xfrm>
            <a:off x="7937500" y="6341154"/>
            <a:ext cx="671787" cy="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6734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207FF-5C29-9702-21BD-86FA85B78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2A6EF-E75B-BC18-E1A1-673034DE8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77825"/>
            <a:ext cx="3155373" cy="2187245"/>
          </a:xfrm>
        </p:spPr>
        <p:txBody>
          <a:bodyPr>
            <a:normAutofit/>
          </a:bodyPr>
          <a:lstStyle/>
          <a:p>
            <a:r>
              <a:rPr lang="en-US" dirty="0"/>
              <a:t>Show me what you can do!</a:t>
            </a:r>
          </a:p>
        </p:txBody>
      </p:sp>
      <p:pic>
        <p:nvPicPr>
          <p:cNvPr id="24" name="Picture 23" descr="A diagram of a construction project&#10;&#10;AI-generated content may be incorrect.">
            <a:extLst>
              <a:ext uri="{FF2B5EF4-FFF2-40B4-BE49-F238E27FC236}">
                <a16:creationId xmlns:a16="http://schemas.microsoft.com/office/drawing/2014/main" id="{39E2C151-555B-9A4A-4266-720725362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998" y="95002"/>
            <a:ext cx="8646334" cy="666799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E2C6386-B40C-6DE1-ED88-2D7012680D2F}"/>
              </a:ext>
            </a:extLst>
          </p:cNvPr>
          <p:cNvSpPr txBox="1"/>
          <p:nvPr/>
        </p:nvSpPr>
        <p:spPr>
          <a:xfrm>
            <a:off x="60475" y="2509857"/>
            <a:ext cx="3513998" cy="369331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Here’s an output from a macro called </a:t>
            </a:r>
            <a:r>
              <a:rPr lang="en-US" b="1" dirty="0"/>
              <a:t>“</a:t>
            </a:r>
            <a:r>
              <a:rPr lang="en-US" b="1" dirty="0" err="1"/>
              <a:t>pdf_generator</a:t>
            </a:r>
            <a:r>
              <a:rPr lang="en-US" b="1" dirty="0"/>
              <a:t>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compiled the outputs of other output macros like “</a:t>
            </a:r>
            <a:r>
              <a:rPr lang="en-US" b="1" dirty="0" err="1"/>
              <a:t>harnice</a:t>
            </a:r>
            <a:r>
              <a:rPr lang="en-US" b="1" dirty="0"/>
              <a:t> standard formboard builder</a:t>
            </a:r>
            <a:r>
              <a:rPr lang="en-US" dirty="0"/>
              <a:t>”, “</a:t>
            </a:r>
            <a:r>
              <a:rPr lang="en-US" b="1" dirty="0" err="1"/>
              <a:t>bom</a:t>
            </a:r>
            <a:r>
              <a:rPr lang="en-US" b="1" dirty="0"/>
              <a:t> to </a:t>
            </a:r>
            <a:r>
              <a:rPr lang="en-US" b="1" dirty="0" err="1"/>
              <a:t>svg</a:t>
            </a:r>
            <a:r>
              <a:rPr lang="en-US" dirty="0"/>
              <a:t>”, “</a:t>
            </a:r>
            <a:r>
              <a:rPr lang="en-US" b="1" dirty="0" err="1"/>
              <a:t>buildnotes</a:t>
            </a:r>
            <a:r>
              <a:rPr lang="en-US" b="1" dirty="0"/>
              <a:t> to </a:t>
            </a:r>
            <a:r>
              <a:rPr lang="en-US" b="1" dirty="0" err="1"/>
              <a:t>svg</a:t>
            </a:r>
            <a:r>
              <a:rPr lang="en-US" dirty="0"/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knows the scale, the location, the </a:t>
            </a:r>
            <a:r>
              <a:rPr lang="en-US" dirty="0" err="1"/>
              <a:t>buildnotes</a:t>
            </a:r>
            <a:r>
              <a:rPr lang="en-US" dirty="0"/>
              <a:t> you need, what your parts look like, the revision history, all from the information on the Instances List</a:t>
            </a:r>
          </a:p>
        </p:txBody>
      </p:sp>
    </p:spTree>
    <p:extLst>
      <p:ext uri="{BB962C8B-B14F-4D97-AF65-F5344CB8AC3E}">
        <p14:creationId xmlns:p14="http://schemas.microsoft.com/office/powerpoint/2010/main" val="42505568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7830E-4188-0AEE-1DA6-0A2EE4BAB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blueprint of a diagram&#10;&#10;AI-generated content may be incorrect.">
            <a:extLst>
              <a:ext uri="{FF2B5EF4-FFF2-40B4-BE49-F238E27FC236}">
                <a16:creationId xmlns:a16="http://schemas.microsoft.com/office/drawing/2014/main" id="{47132FAC-F099-24C2-0861-9E96A4933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513" y="0"/>
            <a:ext cx="8875487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A7EA36-A12B-C9D9-8C64-67A9AB7D3B65}"/>
              </a:ext>
            </a:extLst>
          </p:cNvPr>
          <p:cNvSpPr txBox="1"/>
          <p:nvPr/>
        </p:nvSpPr>
        <p:spPr>
          <a:xfrm>
            <a:off x="107976" y="514801"/>
            <a:ext cx="2837105" cy="3416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Another page shows a 1:1 scale view on a 8.5”x11” sheet.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Connectors and </a:t>
            </a:r>
            <a:r>
              <a:rPr lang="en-US" dirty="0" err="1"/>
              <a:t>backshells</a:t>
            </a:r>
            <a:r>
              <a:rPr lang="en-US" dirty="0"/>
              <a:t> shown here are just rectangles, but could easily be photos or CAD screenshots.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Flagnote</a:t>
            </a:r>
            <a:r>
              <a:rPr lang="en-US" dirty="0"/>
              <a:t> positions are not well-defined, but can be configured as needed. </a:t>
            </a:r>
          </a:p>
        </p:txBody>
      </p:sp>
    </p:spTree>
    <p:extLst>
      <p:ext uri="{BB962C8B-B14F-4D97-AF65-F5344CB8AC3E}">
        <p14:creationId xmlns:p14="http://schemas.microsoft.com/office/powerpoint/2010/main" val="48552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2D05B-F31E-6014-2309-B5F5C0788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8546F5-E563-5673-2A07-21301844810B}"/>
              </a:ext>
            </a:extLst>
          </p:cNvPr>
          <p:cNvSpPr txBox="1"/>
          <p:nvPr/>
        </p:nvSpPr>
        <p:spPr>
          <a:xfrm>
            <a:off x="107976" y="165049"/>
            <a:ext cx="283710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Pages can be edited with your favorite SVG editor…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1F6EDAC-0305-2F18-3F15-C357168D0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76" y="1188925"/>
            <a:ext cx="3620876" cy="54790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B75F489-D55C-AD11-1584-C2284625E085}"/>
              </a:ext>
            </a:extLst>
          </p:cNvPr>
          <p:cNvSpPr/>
          <p:nvPr/>
        </p:nvSpPr>
        <p:spPr>
          <a:xfrm>
            <a:off x="558140" y="4476997"/>
            <a:ext cx="2755076" cy="213756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63693B93-9A73-A4CB-04E2-80EFB9FBB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2709" y="165049"/>
            <a:ext cx="3184996" cy="5066031"/>
          </a:xfrm>
          <a:prstGeom prst="rect">
            <a:avLst/>
          </a:prstGeom>
          <a:ln w="57150">
            <a:solidFill>
              <a:srgbClr val="00B050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6A04EF7-63DE-8A01-4111-3025E1B834BC}"/>
              </a:ext>
            </a:extLst>
          </p:cNvPr>
          <p:cNvSpPr/>
          <p:nvPr/>
        </p:nvSpPr>
        <p:spPr>
          <a:xfrm>
            <a:off x="413657" y="3619995"/>
            <a:ext cx="2755076" cy="21375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1A5F82B-B900-6A8F-2458-77F96A37DE48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3168733" y="3619995"/>
            <a:ext cx="1010283" cy="10687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971F62-74E5-C6E5-EF59-D3599A62859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13216" y="4583875"/>
            <a:ext cx="2356064" cy="296735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FBB3866-9134-CA8D-924B-9B885DA41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1776" y="3028949"/>
            <a:ext cx="6122083" cy="396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914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03242-B811-1918-2A74-845D81BFA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electrical system?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31F0D-E4B9-9F7D-3124-462AE332E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83300" cy="4295773"/>
          </a:xfrm>
        </p:spPr>
        <p:txBody>
          <a:bodyPr>
            <a:noAutofit/>
          </a:bodyPr>
          <a:lstStyle/>
          <a:p>
            <a:r>
              <a:rPr lang="en-US" sz="2400" dirty="0"/>
              <a:t>Any collection of circuit boards, devices, other things, that connect to each other with wires or harnesses</a:t>
            </a:r>
          </a:p>
          <a:p>
            <a:r>
              <a:rPr lang="en-US" sz="2400" dirty="0"/>
              <a:t>Requires engineering trades and decisions to design</a:t>
            </a:r>
          </a:p>
          <a:p>
            <a:r>
              <a:rPr lang="en-US" sz="2400" dirty="0"/>
              <a:t>Examples:</a:t>
            </a:r>
            <a:endParaRPr lang="en-US" sz="2000" dirty="0"/>
          </a:p>
          <a:p>
            <a:pPr marL="742950" lvl="1" indent="-285750"/>
            <a:r>
              <a:rPr lang="en-US" sz="2000" dirty="0"/>
              <a:t>Concert sound system</a:t>
            </a:r>
          </a:p>
          <a:p>
            <a:pPr marL="742950" lvl="1" indent="-285750"/>
            <a:r>
              <a:rPr lang="en-US" sz="2000" dirty="0"/>
              <a:t>Avionics system on a rocket or satellite</a:t>
            </a:r>
          </a:p>
          <a:p>
            <a:pPr marL="742950" lvl="1" indent="-285750"/>
            <a:r>
              <a:rPr lang="en-US" sz="2000" dirty="0"/>
              <a:t>Commercial power distribution system</a:t>
            </a:r>
          </a:p>
          <a:p>
            <a:pPr marL="742950" lvl="1" indent="-285750"/>
            <a:r>
              <a:rPr lang="en-US" sz="2000" dirty="0"/>
              <a:t>iPhone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C31569-E712-6432-C154-6955980ADBAC}"/>
              </a:ext>
            </a:extLst>
          </p:cNvPr>
          <p:cNvSpPr/>
          <p:nvPr/>
        </p:nvSpPr>
        <p:spPr>
          <a:xfrm>
            <a:off x="8293100" y="1931096"/>
            <a:ext cx="14859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Vehicle computer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A320B5-D9EE-E2F4-72F9-F6DEAB9421B6}"/>
              </a:ext>
            </a:extLst>
          </p:cNvPr>
          <p:cNvSpPr/>
          <p:nvPr/>
        </p:nvSpPr>
        <p:spPr>
          <a:xfrm>
            <a:off x="10217150" y="2914353"/>
            <a:ext cx="17780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Actuator controller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351CB3-1917-F043-C8CB-BAF39E9675E9}"/>
              </a:ext>
            </a:extLst>
          </p:cNvPr>
          <p:cNvSpPr/>
          <p:nvPr/>
        </p:nvSpPr>
        <p:spPr>
          <a:xfrm>
            <a:off x="10217150" y="2012155"/>
            <a:ext cx="1778000" cy="54530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 distribution unit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F61908-73C7-BE5A-EE11-8710147E15BE}"/>
              </a:ext>
            </a:extLst>
          </p:cNvPr>
          <p:cNvSpPr/>
          <p:nvPr/>
        </p:nvSpPr>
        <p:spPr>
          <a:xfrm>
            <a:off x="9867900" y="811212"/>
            <a:ext cx="1485900" cy="87947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368E32-D4A8-2A1A-A330-1539683F4E4D}"/>
              </a:ext>
            </a:extLst>
          </p:cNvPr>
          <p:cNvSpPr/>
          <p:nvPr/>
        </p:nvSpPr>
        <p:spPr>
          <a:xfrm>
            <a:off x="10363200" y="3964880"/>
            <a:ext cx="14859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Actuator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A79D047-50A7-0381-2515-15D978A2284D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0610850" y="1690688"/>
            <a:ext cx="0" cy="32146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7988623-CF3B-D0BF-7EE8-95B12CA02457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9779000" y="2284809"/>
            <a:ext cx="438150" cy="8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5CE55F-BFD5-DAE0-BC45-B3B2AA13D974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7962901" y="1250950"/>
            <a:ext cx="19049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D21B0A-0980-580C-449E-5A8387206784}"/>
              </a:ext>
            </a:extLst>
          </p:cNvPr>
          <p:cNvCxnSpPr>
            <a:cxnSpLocks/>
          </p:cNvCxnSpPr>
          <p:nvPr/>
        </p:nvCxnSpPr>
        <p:spPr>
          <a:xfrm flipV="1">
            <a:off x="7962901" y="1263254"/>
            <a:ext cx="0" cy="1833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0DE7AB9-3A40-CB2D-606A-605A24DBCD99}"/>
              </a:ext>
            </a:extLst>
          </p:cNvPr>
          <p:cNvSpPr/>
          <p:nvPr/>
        </p:nvSpPr>
        <p:spPr>
          <a:xfrm>
            <a:off x="7740650" y="2944117"/>
            <a:ext cx="18161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Network switch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5AE4979-BEEC-9A5F-36B3-77461F292888}"/>
              </a:ext>
            </a:extLst>
          </p:cNvPr>
          <p:cNvCxnSpPr>
            <a:cxnSpLocks/>
          </p:cNvCxnSpPr>
          <p:nvPr/>
        </p:nvCxnSpPr>
        <p:spPr>
          <a:xfrm>
            <a:off x="8855075" y="2663525"/>
            <a:ext cx="0" cy="280592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6C39CDB-704E-62D7-B330-412B7A72FE1B}"/>
              </a:ext>
            </a:extLst>
          </p:cNvPr>
          <p:cNvCxnSpPr>
            <a:cxnSpLocks/>
          </p:cNvCxnSpPr>
          <p:nvPr/>
        </p:nvCxnSpPr>
        <p:spPr>
          <a:xfrm>
            <a:off x="10862176" y="2557463"/>
            <a:ext cx="0" cy="339924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04C337C-7376-714B-AEEE-C9D0FD0DC56C}"/>
              </a:ext>
            </a:extLst>
          </p:cNvPr>
          <p:cNvCxnSpPr>
            <a:cxnSpLocks/>
          </p:cNvCxnSpPr>
          <p:nvPr/>
        </p:nvCxnSpPr>
        <p:spPr>
          <a:xfrm>
            <a:off x="10572750" y="3638253"/>
            <a:ext cx="0" cy="32662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E93437F-6BB9-B03C-E686-0E9E1D25E87C}"/>
              </a:ext>
            </a:extLst>
          </p:cNvPr>
          <p:cNvCxnSpPr>
            <a:cxnSpLocks/>
          </p:cNvCxnSpPr>
          <p:nvPr/>
        </p:nvCxnSpPr>
        <p:spPr>
          <a:xfrm>
            <a:off x="9556750" y="3299318"/>
            <a:ext cx="660400" cy="6749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C7237A2-4210-4713-A3F8-45D6A5A3AD7A}"/>
              </a:ext>
            </a:extLst>
          </p:cNvPr>
          <p:cNvCxnSpPr>
            <a:cxnSpLocks/>
          </p:cNvCxnSpPr>
          <p:nvPr/>
        </p:nvCxnSpPr>
        <p:spPr>
          <a:xfrm>
            <a:off x="8924925" y="3684288"/>
            <a:ext cx="0" cy="280592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2A4CDD97-0F22-3948-4C0E-EA22555CB68F}"/>
              </a:ext>
            </a:extLst>
          </p:cNvPr>
          <p:cNvSpPr/>
          <p:nvPr/>
        </p:nvSpPr>
        <p:spPr>
          <a:xfrm>
            <a:off x="8086724" y="3938588"/>
            <a:ext cx="1485900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 DAC unit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69560F4-3D6E-F096-47A8-B8300154268B}"/>
              </a:ext>
            </a:extLst>
          </p:cNvPr>
          <p:cNvCxnSpPr>
            <a:cxnSpLocks/>
          </p:cNvCxnSpPr>
          <p:nvPr/>
        </p:nvCxnSpPr>
        <p:spPr>
          <a:xfrm>
            <a:off x="8412162" y="4662488"/>
            <a:ext cx="0" cy="794640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71BDB4B4-5E54-4AB8-BFBE-81AFBFC80968}"/>
              </a:ext>
            </a:extLst>
          </p:cNvPr>
          <p:cNvSpPr/>
          <p:nvPr/>
        </p:nvSpPr>
        <p:spPr>
          <a:xfrm>
            <a:off x="7550150" y="5457128"/>
            <a:ext cx="1304925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Pressure sensor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141A2EC-FDC1-B2AC-BD3C-F431C4CDB741}"/>
              </a:ext>
            </a:extLst>
          </p:cNvPr>
          <p:cNvSpPr/>
          <p:nvPr/>
        </p:nvSpPr>
        <p:spPr>
          <a:xfrm>
            <a:off x="8969374" y="5457128"/>
            <a:ext cx="1304925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Pressure sensor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EE8B30E-6F4D-08E4-D432-D4EBD39A50A6}"/>
              </a:ext>
            </a:extLst>
          </p:cNvPr>
          <p:cNvSpPr/>
          <p:nvPr/>
        </p:nvSpPr>
        <p:spPr>
          <a:xfrm>
            <a:off x="10453687" y="5457128"/>
            <a:ext cx="1304925" cy="7239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Pressure sensor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7EAA9683-C1BA-CCA7-89FA-6BC6E092C6AD}"/>
              </a:ext>
            </a:extLst>
          </p:cNvPr>
          <p:cNvCxnSpPr>
            <a:cxnSpLocks/>
          </p:cNvCxnSpPr>
          <p:nvPr/>
        </p:nvCxnSpPr>
        <p:spPr>
          <a:xfrm>
            <a:off x="10979150" y="5130500"/>
            <a:ext cx="0" cy="32662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C9314F2-8968-7486-82FC-F4279798841B}"/>
              </a:ext>
            </a:extLst>
          </p:cNvPr>
          <p:cNvCxnSpPr>
            <a:cxnSpLocks/>
          </p:cNvCxnSpPr>
          <p:nvPr/>
        </p:nvCxnSpPr>
        <p:spPr>
          <a:xfrm>
            <a:off x="9621836" y="5130501"/>
            <a:ext cx="0" cy="32662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BB3A492-C3B1-93F6-B36E-B41CFD3C982C}"/>
              </a:ext>
            </a:extLst>
          </p:cNvPr>
          <p:cNvCxnSpPr>
            <a:cxnSpLocks/>
          </p:cNvCxnSpPr>
          <p:nvPr/>
        </p:nvCxnSpPr>
        <p:spPr>
          <a:xfrm>
            <a:off x="8397081" y="5130500"/>
            <a:ext cx="2582069" cy="0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Oval 70">
            <a:extLst>
              <a:ext uri="{FF2B5EF4-FFF2-40B4-BE49-F238E27FC236}">
                <a16:creationId xmlns:a16="http://schemas.microsoft.com/office/drawing/2014/main" id="{A6F3C8FA-87D9-9103-B64E-93A8EB3F9A31}"/>
              </a:ext>
            </a:extLst>
          </p:cNvPr>
          <p:cNvSpPr/>
          <p:nvPr/>
        </p:nvSpPr>
        <p:spPr>
          <a:xfrm>
            <a:off x="8347176" y="5062947"/>
            <a:ext cx="129972" cy="1351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9DF8BF3-9B78-1626-953B-FC4062FA0827}"/>
              </a:ext>
            </a:extLst>
          </p:cNvPr>
          <p:cNvSpPr/>
          <p:nvPr/>
        </p:nvSpPr>
        <p:spPr>
          <a:xfrm>
            <a:off x="9556750" y="5059808"/>
            <a:ext cx="129972" cy="1351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D7D3E6C-8196-D398-4E79-835CDB2B7CFE}"/>
              </a:ext>
            </a:extLst>
          </p:cNvPr>
          <p:cNvCxnSpPr>
            <a:cxnSpLocks/>
          </p:cNvCxnSpPr>
          <p:nvPr/>
        </p:nvCxnSpPr>
        <p:spPr>
          <a:xfrm flipH="1">
            <a:off x="9572624" y="2557463"/>
            <a:ext cx="644526" cy="386654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4339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256050D-2BD5-CA34-3D12-73F50D9B4A29}"/>
              </a:ext>
            </a:extLst>
          </p:cNvPr>
          <p:cNvSpPr txBox="1"/>
          <p:nvPr/>
        </p:nvSpPr>
        <p:spPr>
          <a:xfrm>
            <a:off x="344557" y="422035"/>
            <a:ext cx="2849217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i="1" dirty="0"/>
              <a:t>Of course…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All output artifacts are perfectly in sync with the Instances List</a:t>
            </a:r>
          </a:p>
        </p:txBody>
      </p:sp>
      <p:pic>
        <p:nvPicPr>
          <p:cNvPr id="17" name="Content Placeholder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F5DCA02-5BFD-D29E-825C-62636882B1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54744" y="35561"/>
            <a:ext cx="6793260" cy="4351338"/>
          </a:xfrm>
        </p:spPr>
      </p:pic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910384C-DEF7-FEDB-E252-857E93E15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2487" y="1461312"/>
            <a:ext cx="6076487" cy="3935376"/>
          </a:xfrm>
          <a:prstGeom prst="rect">
            <a:avLst/>
          </a:prstGeom>
        </p:spPr>
      </p:pic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9CD0924-5135-62CF-C2C7-868D517E07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2702717"/>
            <a:ext cx="6416040" cy="415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163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game&#10;&#10;AI-generated content may be incorrect.">
            <a:extLst>
              <a:ext uri="{FF2B5EF4-FFF2-40B4-BE49-F238E27FC236}">
                <a16:creationId xmlns:a16="http://schemas.microsoft.com/office/drawing/2014/main" id="{9C1AB0E9-9E43-CB69-9DA0-BCF270A93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723" y="884133"/>
            <a:ext cx="3426208" cy="4159887"/>
          </a:xfrm>
          <a:prstGeom prst="rect">
            <a:avLst/>
          </a:prstGeom>
        </p:spPr>
      </p:pic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D3AB5AB0-3952-9F84-EABB-90F32B417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356" y="205740"/>
            <a:ext cx="1796724" cy="57721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669E55-24AC-84C4-6444-E302666C15DC}"/>
              </a:ext>
            </a:extLst>
          </p:cNvPr>
          <p:cNvSpPr txBox="1"/>
          <p:nvPr/>
        </p:nvSpPr>
        <p:spPr>
          <a:xfrm>
            <a:off x="107976" y="514800"/>
            <a:ext cx="3858234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 part can have as many child coordinate systems as you need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can be referenced in the instances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for things like </a:t>
            </a:r>
            <a:r>
              <a:rPr lang="en-US" dirty="0" err="1"/>
              <a:t>flagnotes</a:t>
            </a:r>
            <a:r>
              <a:rPr lang="en-US" dirty="0"/>
              <a:t>, child parts, or other related items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used to place parts on a formboard drawing, calculate distances,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9500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2B5ECF-E213-5852-6D02-C4B894960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0" y="203482"/>
            <a:ext cx="7772400" cy="5033716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E6E8D9-166F-ED68-47F3-7E5FA5C61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05" y="3470080"/>
            <a:ext cx="5232714" cy="3271345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5EC4FF0-0729-5DCE-E414-9C3E2324B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654" y="3079570"/>
            <a:ext cx="6150631" cy="39833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F16B727-5F6B-B326-2505-DC7F0015F8AB}"/>
              </a:ext>
            </a:extLst>
          </p:cNvPr>
          <p:cNvSpPr txBox="1"/>
          <p:nvPr/>
        </p:nvSpPr>
        <p:spPr>
          <a:xfrm>
            <a:off x="237805" y="203482"/>
            <a:ext cx="3488375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Defining a physical layout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now, </a:t>
            </a:r>
            <a:r>
              <a:rPr lang="en-US" dirty="0" err="1"/>
              <a:t>formboard_definition.tsv</a:t>
            </a:r>
            <a:r>
              <a:rPr lang="en-US" dirty="0"/>
              <a:t> allows user to input length and angle preferences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sync with cables and requirements from </a:t>
            </a:r>
            <a:r>
              <a:rPr lang="en-US" dirty="0" err="1"/>
              <a:t>instances_list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Eventually, I’ll make a GUI</a:t>
            </a:r>
          </a:p>
        </p:txBody>
      </p:sp>
    </p:spTree>
    <p:extLst>
      <p:ext uri="{BB962C8B-B14F-4D97-AF65-F5344CB8AC3E}">
        <p14:creationId xmlns:p14="http://schemas.microsoft.com/office/powerpoint/2010/main" val="1039327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C3FC2-1415-AEDB-341E-05DB8C56C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b="1" dirty="0"/>
              <a:t>not</a:t>
            </a:r>
            <a:r>
              <a:rPr lang="en-US" dirty="0"/>
              <a:t> an electrical system?</a:t>
            </a:r>
            <a:br>
              <a:rPr lang="en-US" dirty="0"/>
            </a:br>
            <a:r>
              <a:rPr lang="en-US" sz="2400" i="1" dirty="0"/>
              <a:t>(from the perspective of </a:t>
            </a:r>
            <a:r>
              <a:rPr lang="en-US" sz="2400" i="1" dirty="0" err="1"/>
              <a:t>HarNice</a:t>
            </a:r>
            <a:r>
              <a:rPr lang="en-US" sz="2400" i="1" dirty="0"/>
              <a:t>)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A04FC-43BB-47F8-056E-A1C5DF44E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Specifics of the electrical behavior going on inside a device</a:t>
            </a:r>
          </a:p>
          <a:p>
            <a:pPr lvl="1"/>
            <a:r>
              <a:rPr lang="en-US" dirty="0"/>
              <a:t>We take the assumption that any device has inputs and outputs and what it does to relate the two is not part of “system engineering”</a:t>
            </a:r>
          </a:p>
          <a:p>
            <a:pPr lvl="1"/>
            <a:r>
              <a:rPr lang="en-US" dirty="0"/>
              <a:t>It’s okay to simplify what a box does as long as it does not jeopardize your understanding of its external functionality</a:t>
            </a:r>
          </a:p>
          <a:p>
            <a:r>
              <a:rPr lang="en-US" dirty="0"/>
              <a:t>Network routing</a:t>
            </a:r>
          </a:p>
          <a:p>
            <a:pPr lvl="1"/>
            <a:r>
              <a:rPr lang="en-US" dirty="0"/>
              <a:t>Software configs are agnostic to the electrical systems</a:t>
            </a:r>
          </a:p>
          <a:p>
            <a:r>
              <a:rPr lang="en-US" dirty="0"/>
              <a:t>How your electrical hardware interacts with non-electrical things</a:t>
            </a:r>
          </a:p>
          <a:p>
            <a:pPr lvl="1"/>
            <a:r>
              <a:rPr lang="en-US" dirty="0"/>
              <a:t>We don’t care about g-loading, what kind of fluid your sensors are measuring,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254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A6B7B-D273-32A8-A6E1-045DA4D1F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88092-8242-7250-4017-345BEBCA4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design your system right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EB3D1-057D-8C9E-08B7-CDAB83FDB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694"/>
            <a:ext cx="10515600" cy="9556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competition:</a:t>
            </a:r>
          </a:p>
          <a:p>
            <a:pPr lvl="1"/>
            <a:r>
              <a:rPr lang="en-US" dirty="0"/>
              <a:t>Zuken, E-plan,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SUPER expensive, cumbersome, training-intensive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D1922F6-05AD-F9CA-3349-4DC19E0A2857}"/>
              </a:ext>
            </a:extLst>
          </p:cNvPr>
          <p:cNvSpPr txBox="1">
            <a:spLocks/>
          </p:cNvSpPr>
          <p:nvPr/>
        </p:nvSpPr>
        <p:spPr>
          <a:xfrm>
            <a:off x="723900" y="268200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Pen and paper vibes: hardly better than graph paper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05CD5F-AA8D-32F3-A062-69B707FCE30E}"/>
              </a:ext>
            </a:extLst>
          </p:cNvPr>
          <p:cNvSpPr txBox="1"/>
          <p:nvPr/>
        </p:nvSpPr>
        <p:spPr>
          <a:xfrm>
            <a:off x="723900" y="4247198"/>
            <a:ext cx="104013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Alternatively, Vizio, </a:t>
            </a:r>
            <a:r>
              <a:rPr lang="en-US" sz="2400" dirty="0" err="1"/>
              <a:t>Powerpoint</a:t>
            </a:r>
            <a:r>
              <a:rPr lang="en-US" sz="2400" dirty="0"/>
              <a:t>, Excel, MS Paint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No metadata in your drawings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No enforceable design rule checks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Conflicting sources of truth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Required manual dependencies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No centralized revision control</a:t>
            </a:r>
          </a:p>
        </p:txBody>
      </p:sp>
    </p:spTree>
    <p:extLst>
      <p:ext uri="{BB962C8B-B14F-4D97-AF65-F5344CB8AC3E}">
        <p14:creationId xmlns:p14="http://schemas.microsoft.com/office/powerpoint/2010/main" val="1588587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5F4B-0ED0-090D-5894-8CAA1F75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 </a:t>
            </a:r>
            <a:r>
              <a:rPr lang="en-US" b="1" dirty="0"/>
              <a:t>solves</a:t>
            </a:r>
            <a:r>
              <a:rPr lang="en-US" dirty="0"/>
              <a:t> this.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1B803-9268-4B99-9EBA-2E008201D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9466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There can and should always exist </a:t>
            </a:r>
            <a:r>
              <a:rPr lang="en-US" b="1" dirty="0"/>
              <a:t>one single source of truth </a:t>
            </a:r>
            <a:r>
              <a:rPr lang="en-US" dirty="0"/>
              <a:t>for any entire electrical system. </a:t>
            </a:r>
          </a:p>
          <a:p>
            <a:r>
              <a:rPr lang="en-US" dirty="0"/>
              <a:t>On the assumption that the following are known, every artifact (harness drawing, BOM, </a:t>
            </a:r>
            <a:r>
              <a:rPr lang="en-US" dirty="0" err="1"/>
              <a:t>etc</a:t>
            </a:r>
            <a:r>
              <a:rPr lang="en-US" dirty="0"/>
              <a:t>) should be fully deterministic.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Your system is fully defined</a:t>
            </a:r>
          </a:p>
          <a:p>
            <a:pPr lvl="2"/>
            <a:r>
              <a:rPr lang="en-US" dirty="0"/>
              <a:t>You know how many devices you need and how you want them to be connected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You have complete details about how each device works</a:t>
            </a:r>
          </a:p>
          <a:p>
            <a:pPr lvl="2"/>
            <a:r>
              <a:rPr lang="en-US" dirty="0"/>
              <a:t>Device connectors and channels are fully defined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Every design standard you adhere to is expressible</a:t>
            </a:r>
          </a:p>
          <a:p>
            <a:pPr lvl="2"/>
            <a:r>
              <a:rPr lang="en-US" dirty="0"/>
              <a:t>Ex. “We always put yellow heat shrink if the harness contains a signal with this name”</a:t>
            </a:r>
          </a:p>
          <a:p>
            <a:pPr lvl="2"/>
            <a:r>
              <a:rPr lang="en-US" dirty="0"/>
              <a:t>Ex. “Every time a harness contains more than two receptacle connectors, switch the font size on the label”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physical routing of a harness can be imported or asserted</a:t>
            </a:r>
          </a:p>
          <a:p>
            <a:pPr lvl="2"/>
            <a:r>
              <a:rPr lang="en-US" dirty="0" err="1"/>
              <a:t>Harnice</a:t>
            </a:r>
            <a:r>
              <a:rPr lang="en-US" dirty="0"/>
              <a:t> doesn’t know how long a harness needs to be</a:t>
            </a:r>
          </a:p>
        </p:txBody>
      </p:sp>
    </p:spTree>
    <p:extLst>
      <p:ext uri="{BB962C8B-B14F-4D97-AF65-F5344CB8AC3E}">
        <p14:creationId xmlns:p14="http://schemas.microsoft.com/office/powerpoint/2010/main" val="1374722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9EF72-8028-F48F-71F7-3C6C65826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3996B-0C3A-0192-782E-2F1D4DE7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know what to design?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C02E4-BF94-2FDC-BA52-25985E77A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802187"/>
          </a:xfrm>
        </p:spPr>
        <p:txBody>
          <a:bodyPr>
            <a:normAutofit/>
          </a:bodyPr>
          <a:lstStyle/>
          <a:p>
            <a:r>
              <a:rPr lang="en-US" dirty="0"/>
              <a:t>Traditionally, the engineer </a:t>
            </a:r>
            <a:r>
              <a:rPr lang="en-US" b="1" dirty="0"/>
              <a:t>compiles</a:t>
            </a:r>
            <a:r>
              <a:rPr lang="en-US" dirty="0"/>
              <a:t> information either from a design guide, from industry knowledge, or other sources,</a:t>
            </a:r>
          </a:p>
          <a:p>
            <a:pPr marL="457200" lvl="1" indent="0">
              <a:buNone/>
            </a:pPr>
            <a:r>
              <a:rPr lang="en-US" sz="2800" b="1" i="1" dirty="0"/>
              <a:t>…manually…</a:t>
            </a:r>
          </a:p>
          <a:p>
            <a:r>
              <a:rPr lang="en-US" dirty="0"/>
              <a:t>until their design is complete.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i="1" dirty="0"/>
              <a:t>INSTEAD:</a:t>
            </a:r>
          </a:p>
          <a:p>
            <a:r>
              <a:rPr lang="en-US" dirty="0" err="1"/>
              <a:t>Harnice</a:t>
            </a:r>
            <a:r>
              <a:rPr lang="en-US" dirty="0"/>
              <a:t> encourages the user NOT to compile any information, and instead, explicitly document your design standards and rules in a machine-readable format.</a:t>
            </a:r>
          </a:p>
          <a:p>
            <a:r>
              <a:rPr lang="en-US" b="1" i="1" dirty="0"/>
              <a:t>Let the machines work for you!</a:t>
            </a:r>
          </a:p>
        </p:txBody>
      </p:sp>
    </p:spTree>
    <p:extLst>
      <p:ext uri="{BB962C8B-B14F-4D97-AF65-F5344CB8AC3E}">
        <p14:creationId xmlns:p14="http://schemas.microsoft.com/office/powerpoint/2010/main" val="3452928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3669D-D130-63E0-1DF2-99DE3ECBA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High-level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ADF90-C55F-3BFC-65C8-C7C88B87E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 err="1"/>
              <a:t>Harnice</a:t>
            </a:r>
            <a:r>
              <a:rPr lang="en-US" dirty="0"/>
              <a:t> shall have just one command which should update everything about a product</a:t>
            </a:r>
          </a:p>
          <a:p>
            <a:r>
              <a:rPr lang="en-US" dirty="0" err="1"/>
              <a:t>Harnice</a:t>
            </a:r>
            <a:r>
              <a:rPr lang="en-US" dirty="0"/>
              <a:t> shall allow users to input their design rules using a well-known human-readable language</a:t>
            </a:r>
          </a:p>
          <a:p>
            <a:r>
              <a:rPr lang="en-US" dirty="0" err="1"/>
              <a:t>Harnice</a:t>
            </a:r>
            <a:r>
              <a:rPr lang="en-US" dirty="0"/>
              <a:t> may only produce ONE deterministic solution to any product, and raise an error if multiple or zero solutions are found</a:t>
            </a:r>
          </a:p>
          <a:p>
            <a:r>
              <a:rPr lang="en-US" dirty="0" err="1"/>
              <a:t>Harnice</a:t>
            </a:r>
            <a:r>
              <a:rPr lang="en-US" dirty="0"/>
              <a:t> shall not operate on released parts`</a:t>
            </a:r>
          </a:p>
        </p:txBody>
      </p:sp>
    </p:spTree>
    <p:extLst>
      <p:ext uri="{BB962C8B-B14F-4D97-AF65-F5344CB8AC3E}">
        <p14:creationId xmlns:p14="http://schemas.microsoft.com/office/powerpoint/2010/main" val="2314272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E8CFC-AF90-1FA2-C9A4-7F6910151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47C3-358F-BE29-DA52-3E8F3AA5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Flexibility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C7272-FF09-BE5E-8ABF-03559D239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If you can define something as an “instance” with “attributes”, it should be able to end up in a harness build file. </a:t>
            </a:r>
          </a:p>
          <a:p>
            <a:r>
              <a:rPr lang="en-US" dirty="0" err="1"/>
              <a:t>Harnice</a:t>
            </a:r>
            <a:r>
              <a:rPr lang="en-US" dirty="0"/>
              <a:t> shall minimize the number of terms that represent physical goods. The terms “connector” or “cable” don’t inherently mean anything</a:t>
            </a:r>
          </a:p>
        </p:txBody>
      </p:sp>
    </p:spTree>
    <p:extLst>
      <p:ext uri="{BB962C8B-B14F-4D97-AF65-F5344CB8AC3E}">
        <p14:creationId xmlns:p14="http://schemas.microsoft.com/office/powerpoint/2010/main" val="3871417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9379</TotalTime>
  <Words>2293</Words>
  <Application>Microsoft Macintosh PowerPoint</Application>
  <PresentationFormat>Widescreen</PresentationFormat>
  <Paragraphs>352</Paragraphs>
  <Slides>32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Aptos</vt:lpstr>
      <vt:lpstr>Aptos Display</vt:lpstr>
      <vt:lpstr>Arial</vt:lpstr>
      <vt:lpstr>Office Theme</vt:lpstr>
      <vt:lpstr>HarNice!</vt:lpstr>
      <vt:lpstr>Disclaimer</vt:lpstr>
      <vt:lpstr>What is an electrical system?</vt:lpstr>
      <vt:lpstr>What is not an electrical system? (from the perspective of HarNice)</vt:lpstr>
      <vt:lpstr>How do you design your system right now?</vt:lpstr>
      <vt:lpstr>Harnice solves this.</vt:lpstr>
      <vt:lpstr>How do you know what to design?</vt:lpstr>
      <vt:lpstr>High-level requirements</vt:lpstr>
      <vt:lpstr>Flexibility requirements</vt:lpstr>
      <vt:lpstr>The solution</vt:lpstr>
      <vt:lpstr>a word on terminology…</vt:lpstr>
      <vt:lpstr>PowerPoint Presentation</vt:lpstr>
      <vt:lpstr>The Harnice workflow</vt:lpstr>
      <vt:lpstr>Harnice products</vt:lpstr>
      <vt:lpstr>PowerPoint Presentation</vt:lpstr>
      <vt:lpstr>Feature Tree</vt:lpstr>
      <vt:lpstr>Harnice workflow – for harnesses</vt:lpstr>
      <vt:lpstr>System Feature Tree Example</vt:lpstr>
      <vt:lpstr>Macros</vt:lpstr>
      <vt:lpstr>Build Macros</vt:lpstr>
      <vt:lpstr>Outputs </vt:lpstr>
      <vt:lpstr>Data structure: “instances_list.tsv”</vt:lpstr>
      <vt:lpstr>Harness Instances List example</vt:lpstr>
      <vt:lpstr>Libraries</vt:lpstr>
      <vt:lpstr>Product version control</vt:lpstr>
      <vt:lpstr>Library flexibility</vt:lpstr>
      <vt:lpstr>Show me what you can do!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Shutt</dc:creator>
  <cp:lastModifiedBy>David Shutt</cp:lastModifiedBy>
  <cp:revision>145</cp:revision>
  <dcterms:created xsi:type="dcterms:W3CDTF">2025-08-16T21:14:30Z</dcterms:created>
  <dcterms:modified xsi:type="dcterms:W3CDTF">2025-10-09T04:50:47Z</dcterms:modified>
</cp:coreProperties>
</file>

<file path=docProps/thumbnail.jpeg>
</file>